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3" r:id="rId1"/>
  </p:sldMasterIdLst>
  <p:notesMasterIdLst>
    <p:notesMasterId r:id="rId22"/>
  </p:notesMasterIdLst>
  <p:sldIdLst>
    <p:sldId id="327" r:id="rId2"/>
    <p:sldId id="326" r:id="rId3"/>
    <p:sldId id="283" r:id="rId4"/>
    <p:sldId id="307" r:id="rId5"/>
    <p:sldId id="303" r:id="rId6"/>
    <p:sldId id="328" r:id="rId7"/>
    <p:sldId id="302" r:id="rId8"/>
    <p:sldId id="285" r:id="rId9"/>
    <p:sldId id="329" r:id="rId10"/>
    <p:sldId id="290" r:id="rId11"/>
    <p:sldId id="311" r:id="rId12"/>
    <p:sldId id="314" r:id="rId13"/>
    <p:sldId id="287" r:id="rId14"/>
    <p:sldId id="319" r:id="rId15"/>
    <p:sldId id="320" r:id="rId16"/>
    <p:sldId id="321" r:id="rId17"/>
    <p:sldId id="322" r:id="rId18"/>
    <p:sldId id="323" r:id="rId19"/>
    <p:sldId id="325" r:id="rId20"/>
    <p:sldId id="330" r:id="rId21"/>
  </p:sldIdLst>
  <p:sldSz cx="12192000" cy="6858000"/>
  <p:notesSz cx="6662738" cy="983297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A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סגנון בהיר 1 - הדגשה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סגנון בהיר 2 - הדגשה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7" autoAdjust="0"/>
    <p:restoredTop sz="95332" autoAdjust="0"/>
  </p:normalViewPr>
  <p:slideViewPr>
    <p:cSldViewPr>
      <p:cViewPr>
        <p:scale>
          <a:sx n="100" d="100"/>
          <a:sy n="100" d="100"/>
        </p:scale>
        <p:origin x="948" y="4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D03B81-B56C-46CF-A0BB-489FAAAAE3F2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550954C7-7205-4D18-940E-C674A6E93CF8}">
      <dgm:prSet phldrT="[טקסט]" custT="1"/>
      <dgm:spPr>
        <a:solidFill>
          <a:srgbClr val="005AAA"/>
        </a:solidFill>
      </dgm:spPr>
      <dgm:t>
        <a:bodyPr/>
        <a:lstStyle/>
        <a:p>
          <a:pPr rtl="0"/>
          <a:r>
            <a:rPr lang="en-US" altLang="he-IL" sz="1600" b="1" dirty="0" smtClean="0">
              <a:solidFill>
                <a:schemeClr val="bg1"/>
              </a:solidFill>
              <a:latin typeface="Arial" pitchFamily="34" charset="0"/>
            </a:rPr>
            <a:t>Excellent physical attack  resistance</a:t>
          </a:r>
          <a:endParaRPr lang="he-IL" sz="1600" b="1" dirty="0">
            <a:solidFill>
              <a:schemeClr val="bg1"/>
            </a:solidFill>
          </a:endParaRPr>
        </a:p>
      </dgm:t>
    </dgm:pt>
    <dgm:pt modelId="{36D3F60A-21F4-452A-A873-57093B7CCA01}" type="parTrans" cxnId="{F4DC0CB8-171A-4AA8-A935-9707891307F5}">
      <dgm:prSet/>
      <dgm:spPr/>
      <dgm:t>
        <a:bodyPr/>
        <a:lstStyle/>
        <a:p>
          <a:pPr rtl="1"/>
          <a:endParaRPr lang="he-IL" sz="1600" b="1"/>
        </a:p>
      </dgm:t>
    </dgm:pt>
    <dgm:pt modelId="{02652C24-1E0B-4445-B0AF-2D158FF4994D}" type="sibTrans" cxnId="{F4DC0CB8-171A-4AA8-A935-9707891307F5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1"/>
          <a:endParaRPr lang="he-IL" sz="1600" b="1"/>
        </a:p>
      </dgm:t>
    </dgm:pt>
    <dgm:pt modelId="{6DF897C2-1DCB-4266-AB03-37CDA8251951}">
      <dgm:prSet phldrT="[טקסט]" custT="1"/>
      <dgm:spPr>
        <a:solidFill>
          <a:srgbClr val="005AAA"/>
        </a:solidFill>
      </dgm:spPr>
      <dgm:t>
        <a:bodyPr/>
        <a:lstStyle/>
        <a:p>
          <a:pPr rtl="0"/>
          <a:r>
            <a:rPr lang="en-US" altLang="he-IL" sz="1600" b="1" dirty="0" smtClean="0">
              <a:solidFill>
                <a:schemeClr val="bg1"/>
              </a:solidFill>
              <a:latin typeface="Arial" pitchFamily="34" charset="0"/>
            </a:rPr>
            <a:t>Maximum corrosion resistance</a:t>
          </a:r>
          <a:endParaRPr lang="he-IL" sz="1600" b="1" dirty="0">
            <a:solidFill>
              <a:schemeClr val="bg1"/>
            </a:solidFill>
          </a:endParaRPr>
        </a:p>
      </dgm:t>
    </dgm:pt>
    <dgm:pt modelId="{7923CC2D-2291-41C9-9165-FB88CBF4EF6C}" type="parTrans" cxnId="{B633228C-B250-4E40-A7EB-58206C6D8FEC}">
      <dgm:prSet/>
      <dgm:spPr/>
      <dgm:t>
        <a:bodyPr/>
        <a:lstStyle/>
        <a:p>
          <a:pPr rtl="1"/>
          <a:endParaRPr lang="he-IL" sz="1600" b="1"/>
        </a:p>
      </dgm:t>
    </dgm:pt>
    <dgm:pt modelId="{34056279-7D1A-4466-A97F-4650F53676FF}" type="sibTrans" cxnId="{B633228C-B250-4E40-A7EB-58206C6D8FEC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1"/>
          <a:endParaRPr lang="he-IL" sz="1600" b="1"/>
        </a:p>
      </dgm:t>
    </dgm:pt>
    <dgm:pt modelId="{2CCE15CF-D7B9-4B31-BD71-A3D5A852654F}">
      <dgm:prSet phldrT="[טקסט]" custT="1"/>
      <dgm:spPr>
        <a:solidFill>
          <a:srgbClr val="005AAA"/>
        </a:solidFill>
      </dgm:spPr>
      <dgm:t>
        <a:bodyPr/>
        <a:lstStyle/>
        <a:p>
          <a:pPr rtl="1"/>
          <a:r>
            <a:rPr lang="en-US" altLang="he-IL" sz="1600" b="1" dirty="0" smtClean="0">
              <a:solidFill>
                <a:schemeClr val="bg1"/>
              </a:solidFill>
              <a:latin typeface="Arial" pitchFamily="34" charset="0"/>
            </a:rPr>
            <a:t>Reliable function </a:t>
          </a:r>
          <a:endParaRPr lang="he-IL" sz="1600" b="1" dirty="0">
            <a:solidFill>
              <a:schemeClr val="bg1"/>
            </a:solidFill>
          </a:endParaRPr>
        </a:p>
      </dgm:t>
    </dgm:pt>
    <dgm:pt modelId="{3CBE8412-701A-4701-8D78-F350FCE2E4ED}" type="parTrans" cxnId="{F55BD05F-AC19-4615-8C32-CAC5A1E20A1D}">
      <dgm:prSet/>
      <dgm:spPr/>
      <dgm:t>
        <a:bodyPr/>
        <a:lstStyle/>
        <a:p>
          <a:pPr rtl="1"/>
          <a:endParaRPr lang="he-IL" sz="1600" b="1"/>
        </a:p>
      </dgm:t>
    </dgm:pt>
    <dgm:pt modelId="{28F03824-761A-44DF-97FB-AF6E90620C03}" type="sibTrans" cxnId="{F55BD05F-AC19-4615-8C32-CAC5A1E20A1D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1"/>
          <a:endParaRPr lang="he-IL" sz="1600" b="1"/>
        </a:p>
      </dgm:t>
    </dgm:pt>
    <dgm:pt modelId="{AB17F357-1B05-44E7-B332-D5BE0637745F}">
      <dgm:prSet phldrT="[טקסט]" custT="1"/>
      <dgm:spPr>
        <a:solidFill>
          <a:srgbClr val="005AAA"/>
        </a:solidFill>
      </dgm:spPr>
      <dgm:t>
        <a:bodyPr/>
        <a:lstStyle/>
        <a:p>
          <a:pPr rtl="0"/>
          <a:r>
            <a:rPr lang="en-US" altLang="he-IL" sz="1600" b="1" dirty="0" smtClean="0">
              <a:solidFill>
                <a:schemeClr val="bg1"/>
              </a:solidFill>
              <a:latin typeface="Arial" pitchFamily="34" charset="0"/>
            </a:rPr>
            <a:t>Simple</a:t>
          </a:r>
          <a:r>
            <a:rPr lang="en-US" altLang="he-IL" sz="1600" b="1" baseline="0" dirty="0" smtClean="0">
              <a:solidFill>
                <a:schemeClr val="bg1"/>
              </a:solidFill>
              <a:latin typeface="Arial" pitchFamily="34" charset="0"/>
            </a:rPr>
            <a:t> efficient service</a:t>
          </a:r>
          <a:endParaRPr lang="he-IL" sz="1600" b="1" dirty="0">
            <a:solidFill>
              <a:schemeClr val="bg1"/>
            </a:solidFill>
          </a:endParaRPr>
        </a:p>
      </dgm:t>
    </dgm:pt>
    <dgm:pt modelId="{18F9079A-B1B2-4E0B-98BD-3D71EABEC12B}" type="parTrans" cxnId="{32841C4E-01A0-474A-B9EB-95133896F58F}">
      <dgm:prSet/>
      <dgm:spPr/>
      <dgm:t>
        <a:bodyPr/>
        <a:lstStyle/>
        <a:p>
          <a:pPr rtl="1"/>
          <a:endParaRPr lang="he-IL" sz="1600" b="1"/>
        </a:p>
      </dgm:t>
    </dgm:pt>
    <dgm:pt modelId="{3A52100D-C4A7-4929-9FFA-3BF20BF3E3D8}" type="sibTrans" cxnId="{32841C4E-01A0-474A-B9EB-95133896F58F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1"/>
          <a:endParaRPr lang="he-IL" sz="1600" b="1"/>
        </a:p>
      </dgm:t>
    </dgm:pt>
    <dgm:pt modelId="{D87CBB13-1BF3-40DC-8F58-5DC69FBA6484}">
      <dgm:prSet phldrT="[טקסט]" custT="1"/>
      <dgm:spPr>
        <a:solidFill>
          <a:srgbClr val="005AAA"/>
        </a:solidFill>
      </dgm:spPr>
      <dgm:t>
        <a:bodyPr/>
        <a:lstStyle/>
        <a:p>
          <a:pPr rtl="0"/>
          <a:r>
            <a:rPr lang="en-US" altLang="he-IL" sz="1600" b="1" dirty="0" smtClean="0">
              <a:solidFill>
                <a:schemeClr val="bg1"/>
              </a:solidFill>
              <a:latin typeface="Arial" pitchFamily="34" charset="0"/>
            </a:rPr>
            <a:t>Comply with international standards</a:t>
          </a:r>
          <a:endParaRPr lang="he-IL" sz="1600" b="1" dirty="0">
            <a:solidFill>
              <a:schemeClr val="bg1"/>
            </a:solidFill>
          </a:endParaRPr>
        </a:p>
      </dgm:t>
    </dgm:pt>
    <dgm:pt modelId="{CFEF0A81-47F1-4ED1-99F5-EE466AC4D1FD}" type="parTrans" cxnId="{A69BDDF8-5DE0-4105-A120-E3696685C22B}">
      <dgm:prSet/>
      <dgm:spPr/>
      <dgm:t>
        <a:bodyPr/>
        <a:lstStyle/>
        <a:p>
          <a:pPr rtl="1"/>
          <a:endParaRPr lang="he-IL" sz="1600" b="1"/>
        </a:p>
      </dgm:t>
    </dgm:pt>
    <dgm:pt modelId="{B2DA2449-122F-4AFC-82A6-18B9B66E977E}" type="sibTrans" cxnId="{A69BDDF8-5DE0-4105-A120-E3696685C22B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1"/>
          <a:endParaRPr lang="he-IL" sz="1600" b="1"/>
        </a:p>
      </dgm:t>
    </dgm:pt>
    <dgm:pt modelId="{DE22552B-9537-4276-A8A4-8438F728EBF0}">
      <dgm:prSet phldrT="[טקסט]" custT="1"/>
      <dgm:spPr>
        <a:solidFill>
          <a:srgbClr val="005AAA"/>
        </a:solidFill>
      </dgm:spPr>
      <dgm:t>
        <a:bodyPr/>
        <a:lstStyle/>
        <a:p>
          <a:pPr rtl="0"/>
          <a:r>
            <a:rPr lang="en-US" sz="1600" b="1" dirty="0" smtClean="0"/>
            <a:t>Cost effective</a:t>
          </a:r>
          <a:endParaRPr lang="he-IL" sz="1600" b="1" dirty="0">
            <a:solidFill>
              <a:schemeClr val="bg1"/>
            </a:solidFill>
          </a:endParaRPr>
        </a:p>
      </dgm:t>
    </dgm:pt>
    <dgm:pt modelId="{924EA1C9-C6E7-4E35-A037-67D3C17A8174}" type="parTrans" cxnId="{A6E7DDB9-C3A9-40F5-9E51-A9936B5F3216}">
      <dgm:prSet/>
      <dgm:spPr/>
      <dgm:t>
        <a:bodyPr/>
        <a:lstStyle/>
        <a:p>
          <a:pPr rtl="1"/>
          <a:endParaRPr lang="he-IL" sz="1600" b="1"/>
        </a:p>
      </dgm:t>
    </dgm:pt>
    <dgm:pt modelId="{C3BAA998-F91B-4D7E-AD4A-9617794A6119}" type="sibTrans" cxnId="{A6E7DDB9-C3A9-40F5-9E51-A9936B5F3216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1"/>
          <a:endParaRPr lang="he-IL" sz="1600" b="1"/>
        </a:p>
      </dgm:t>
    </dgm:pt>
    <dgm:pt modelId="{DC9BD5FD-2B47-43FC-8DFB-15DFE6196417}">
      <dgm:prSet phldrT="[טקסט]" custT="1"/>
      <dgm:spPr>
        <a:solidFill>
          <a:srgbClr val="005AAA"/>
        </a:solidFill>
      </dgm:spPr>
      <dgm:t>
        <a:bodyPr/>
        <a:lstStyle/>
        <a:p>
          <a:pPr rtl="1"/>
          <a:r>
            <a:rPr lang="en-US" sz="1600" b="1" dirty="0" smtClean="0"/>
            <a:t>Versatile application and platform</a:t>
          </a:r>
          <a:endParaRPr lang="he-IL" sz="1600" b="1" dirty="0">
            <a:solidFill>
              <a:schemeClr val="bg1"/>
            </a:solidFill>
          </a:endParaRPr>
        </a:p>
      </dgm:t>
    </dgm:pt>
    <dgm:pt modelId="{31AF7A9D-6EDC-40B7-B132-AEE6645BF5AB}" type="sibTrans" cxnId="{FA6B4F89-7305-4CAA-9688-979C9CA3B597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1"/>
          <a:endParaRPr lang="he-IL" sz="1600" b="1"/>
        </a:p>
      </dgm:t>
    </dgm:pt>
    <dgm:pt modelId="{9304D712-1E98-4C69-AE60-1D56901422D6}" type="parTrans" cxnId="{FA6B4F89-7305-4CAA-9688-979C9CA3B597}">
      <dgm:prSet/>
      <dgm:spPr/>
      <dgm:t>
        <a:bodyPr/>
        <a:lstStyle/>
        <a:p>
          <a:pPr rtl="1"/>
          <a:endParaRPr lang="he-IL" sz="1600" b="1"/>
        </a:p>
      </dgm:t>
    </dgm:pt>
    <dgm:pt modelId="{954B517E-1414-43F3-B538-873D0FDA80F7}" type="pres">
      <dgm:prSet presAssocID="{21D03B81-B56C-46CF-A0BB-489FAAAAE3F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02EFC733-C1FC-454A-9702-5D02FC8D93AE}" type="pres">
      <dgm:prSet presAssocID="{550954C7-7205-4D18-940E-C674A6E93CF8}" presName="node" presStyleLbl="node1" presStyleIdx="0" presStyleCnt="7" custScaleX="171048" custScaleY="95203" custRadScaleRad="100387" custRadScaleInc="210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C6BE623-84C6-4F26-8F42-5573F27535F0}" type="pres">
      <dgm:prSet presAssocID="{550954C7-7205-4D18-940E-C674A6E93CF8}" presName="spNode" presStyleCnt="0"/>
      <dgm:spPr/>
    </dgm:pt>
    <dgm:pt modelId="{CBA0E1D2-9ECF-450E-9B52-A120984E00FA}" type="pres">
      <dgm:prSet presAssocID="{02652C24-1E0B-4445-B0AF-2D158FF4994D}" presName="sibTrans" presStyleLbl="sibTrans1D1" presStyleIdx="0" presStyleCnt="7"/>
      <dgm:spPr/>
      <dgm:t>
        <a:bodyPr/>
        <a:lstStyle/>
        <a:p>
          <a:pPr rtl="1"/>
          <a:endParaRPr lang="he-IL"/>
        </a:p>
      </dgm:t>
    </dgm:pt>
    <dgm:pt modelId="{07616B44-1642-4556-A8DD-46588BEAEBD8}" type="pres">
      <dgm:prSet presAssocID="{6DF897C2-1DCB-4266-AB03-37CDA8251951}" presName="node" presStyleLbl="node1" presStyleIdx="1" presStyleCnt="7" custScaleX="171048" custScaleY="95203" custRadScaleRad="100967" custRadScaleInc="6858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E4F6618-DB89-4ED9-BBE8-3756B6DB28EA}" type="pres">
      <dgm:prSet presAssocID="{6DF897C2-1DCB-4266-AB03-37CDA8251951}" presName="spNode" presStyleCnt="0"/>
      <dgm:spPr/>
    </dgm:pt>
    <dgm:pt modelId="{E4F5708D-A2C3-445C-A4D3-4BCA9DAC524C}" type="pres">
      <dgm:prSet presAssocID="{34056279-7D1A-4466-A97F-4650F53676FF}" presName="sibTrans" presStyleLbl="sibTrans1D1" presStyleIdx="1" presStyleCnt="7"/>
      <dgm:spPr/>
      <dgm:t>
        <a:bodyPr/>
        <a:lstStyle/>
        <a:p>
          <a:pPr rtl="1"/>
          <a:endParaRPr lang="he-IL"/>
        </a:p>
      </dgm:t>
    </dgm:pt>
    <dgm:pt modelId="{B62C5E20-1217-4F16-809E-3A5972D6511D}" type="pres">
      <dgm:prSet presAssocID="{2CCE15CF-D7B9-4B31-BD71-A3D5A852654F}" presName="node" presStyleLbl="node1" presStyleIdx="2" presStyleCnt="7" custScaleX="171048" custScaleY="9520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DD3C4B8-8B9A-4E8F-9118-3D9BD38785D0}" type="pres">
      <dgm:prSet presAssocID="{2CCE15CF-D7B9-4B31-BD71-A3D5A852654F}" presName="spNode" presStyleCnt="0"/>
      <dgm:spPr/>
    </dgm:pt>
    <dgm:pt modelId="{2F937B98-3711-46F9-A4C3-C3112D72AB7E}" type="pres">
      <dgm:prSet presAssocID="{28F03824-761A-44DF-97FB-AF6E90620C03}" presName="sibTrans" presStyleLbl="sibTrans1D1" presStyleIdx="2" presStyleCnt="7"/>
      <dgm:spPr/>
      <dgm:t>
        <a:bodyPr/>
        <a:lstStyle/>
        <a:p>
          <a:pPr rtl="1"/>
          <a:endParaRPr lang="he-IL"/>
        </a:p>
      </dgm:t>
    </dgm:pt>
    <dgm:pt modelId="{E50C780B-76AD-462B-8BCF-7F8C2F61AD79}" type="pres">
      <dgm:prSet presAssocID="{D87CBB13-1BF3-40DC-8F58-5DC69FBA6484}" presName="node" presStyleLbl="node1" presStyleIdx="3" presStyleCnt="7" custScaleX="171048" custScaleY="95203" custRadScaleRad="100891" custRadScaleInc="-44160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F2F7F54-6ADD-4B6E-AF44-351BEAB57B9E}" type="pres">
      <dgm:prSet presAssocID="{D87CBB13-1BF3-40DC-8F58-5DC69FBA6484}" presName="spNode" presStyleCnt="0"/>
      <dgm:spPr/>
    </dgm:pt>
    <dgm:pt modelId="{86237C9E-D2E3-4532-B975-4B1705F18066}" type="pres">
      <dgm:prSet presAssocID="{B2DA2449-122F-4AFC-82A6-18B9B66E977E}" presName="sibTrans" presStyleLbl="sibTrans1D1" presStyleIdx="3" presStyleCnt="7"/>
      <dgm:spPr/>
      <dgm:t>
        <a:bodyPr/>
        <a:lstStyle/>
        <a:p>
          <a:pPr rtl="1"/>
          <a:endParaRPr lang="he-IL"/>
        </a:p>
      </dgm:t>
    </dgm:pt>
    <dgm:pt modelId="{42E2794A-2F6A-4F79-8548-7A49D68343F2}" type="pres">
      <dgm:prSet presAssocID="{AB17F357-1B05-44E7-B332-D5BE0637745F}" presName="node" presStyleLbl="node1" presStyleIdx="4" presStyleCnt="7" custScaleX="171048" custScaleY="95203" custRadScaleRad="98225" custRadScaleInc="29890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120DBCF-86CF-4950-A12E-9135A0FF73D2}" type="pres">
      <dgm:prSet presAssocID="{AB17F357-1B05-44E7-B332-D5BE0637745F}" presName="spNode" presStyleCnt="0"/>
      <dgm:spPr/>
    </dgm:pt>
    <dgm:pt modelId="{E7A13F01-093A-47C2-8D79-2B34F91901E7}" type="pres">
      <dgm:prSet presAssocID="{3A52100D-C4A7-4929-9FFA-3BF20BF3E3D8}" presName="sibTrans" presStyleLbl="sibTrans1D1" presStyleIdx="4" presStyleCnt="7"/>
      <dgm:spPr/>
      <dgm:t>
        <a:bodyPr/>
        <a:lstStyle/>
        <a:p>
          <a:pPr rtl="1"/>
          <a:endParaRPr lang="he-IL"/>
        </a:p>
      </dgm:t>
    </dgm:pt>
    <dgm:pt modelId="{5EFEEC79-9195-4373-9957-E4A274635A28}" type="pres">
      <dgm:prSet presAssocID="{DC9BD5FD-2B47-43FC-8DFB-15DFE6196417}" presName="node" presStyleLbl="node1" presStyleIdx="5" presStyleCnt="7" custScaleX="141136" custScaleY="104075" custRadScaleRad="99179" custRadScaleInc="2945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7EDE97C-DE41-4C1E-AD0F-92DD6A34122D}" type="pres">
      <dgm:prSet presAssocID="{DC9BD5FD-2B47-43FC-8DFB-15DFE6196417}" presName="spNode" presStyleCnt="0"/>
      <dgm:spPr/>
    </dgm:pt>
    <dgm:pt modelId="{0B916505-3B15-4304-956C-5B7B26155DBC}" type="pres">
      <dgm:prSet presAssocID="{31AF7A9D-6EDC-40B7-B132-AEE6645BF5AB}" presName="sibTrans" presStyleLbl="sibTrans1D1" presStyleIdx="5" presStyleCnt="7"/>
      <dgm:spPr/>
      <dgm:t>
        <a:bodyPr/>
        <a:lstStyle/>
        <a:p>
          <a:pPr rtl="1"/>
          <a:endParaRPr lang="he-IL"/>
        </a:p>
      </dgm:t>
    </dgm:pt>
    <dgm:pt modelId="{C64610F7-3D15-4A5D-889A-447ED9504066}" type="pres">
      <dgm:prSet presAssocID="{DE22552B-9537-4276-A8A4-8438F728EBF0}" presName="node" presStyleLbl="node1" presStyleIdx="6" presStyleCnt="7" custScaleX="141136" custScaleY="104075" custRadScaleRad="100813" custRadScaleInc="-5972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273A628-D100-462B-8134-C08E160AB898}" type="pres">
      <dgm:prSet presAssocID="{DE22552B-9537-4276-A8A4-8438F728EBF0}" presName="spNode" presStyleCnt="0"/>
      <dgm:spPr/>
    </dgm:pt>
    <dgm:pt modelId="{DD5B4935-1F8B-49E9-845B-B4AA017BF069}" type="pres">
      <dgm:prSet presAssocID="{C3BAA998-F91B-4D7E-AD4A-9617794A6119}" presName="sibTrans" presStyleLbl="sibTrans1D1" presStyleIdx="6" presStyleCnt="7"/>
      <dgm:spPr/>
      <dgm:t>
        <a:bodyPr/>
        <a:lstStyle/>
        <a:p>
          <a:pPr rtl="1"/>
          <a:endParaRPr lang="he-IL"/>
        </a:p>
      </dgm:t>
    </dgm:pt>
  </dgm:ptLst>
  <dgm:cxnLst>
    <dgm:cxn modelId="{BB4E9C78-EDB7-419A-9CF0-5EBC596D2F81}" type="presOf" srcId="{C3BAA998-F91B-4D7E-AD4A-9617794A6119}" destId="{DD5B4935-1F8B-49E9-845B-B4AA017BF069}" srcOrd="0" destOrd="0" presId="urn:microsoft.com/office/officeart/2005/8/layout/cycle6"/>
    <dgm:cxn modelId="{A69BDDF8-5DE0-4105-A120-E3696685C22B}" srcId="{21D03B81-B56C-46CF-A0BB-489FAAAAE3F2}" destId="{D87CBB13-1BF3-40DC-8F58-5DC69FBA6484}" srcOrd="3" destOrd="0" parTransId="{CFEF0A81-47F1-4ED1-99F5-EE466AC4D1FD}" sibTransId="{B2DA2449-122F-4AFC-82A6-18B9B66E977E}"/>
    <dgm:cxn modelId="{CE09D137-A874-425B-B1CC-658C2AD7724C}" type="presOf" srcId="{D87CBB13-1BF3-40DC-8F58-5DC69FBA6484}" destId="{E50C780B-76AD-462B-8BCF-7F8C2F61AD79}" srcOrd="0" destOrd="0" presId="urn:microsoft.com/office/officeart/2005/8/layout/cycle6"/>
    <dgm:cxn modelId="{2DC0FD3C-E00A-4B52-AD60-945F01BE6856}" type="presOf" srcId="{28F03824-761A-44DF-97FB-AF6E90620C03}" destId="{2F937B98-3711-46F9-A4C3-C3112D72AB7E}" srcOrd="0" destOrd="0" presId="urn:microsoft.com/office/officeart/2005/8/layout/cycle6"/>
    <dgm:cxn modelId="{5C5D9C53-1C7B-4437-8FF2-917BA7DE8D17}" type="presOf" srcId="{DE22552B-9537-4276-A8A4-8438F728EBF0}" destId="{C64610F7-3D15-4A5D-889A-447ED9504066}" srcOrd="0" destOrd="0" presId="urn:microsoft.com/office/officeart/2005/8/layout/cycle6"/>
    <dgm:cxn modelId="{D06E08B2-906A-4A87-843E-C0626909E69D}" type="presOf" srcId="{B2DA2449-122F-4AFC-82A6-18B9B66E977E}" destId="{86237C9E-D2E3-4532-B975-4B1705F18066}" srcOrd="0" destOrd="0" presId="urn:microsoft.com/office/officeart/2005/8/layout/cycle6"/>
    <dgm:cxn modelId="{97271F62-D8A0-41AE-B1A0-26B225035015}" type="presOf" srcId="{31AF7A9D-6EDC-40B7-B132-AEE6645BF5AB}" destId="{0B916505-3B15-4304-956C-5B7B26155DBC}" srcOrd="0" destOrd="0" presId="urn:microsoft.com/office/officeart/2005/8/layout/cycle6"/>
    <dgm:cxn modelId="{F55BD05F-AC19-4615-8C32-CAC5A1E20A1D}" srcId="{21D03B81-B56C-46CF-A0BB-489FAAAAE3F2}" destId="{2CCE15CF-D7B9-4B31-BD71-A3D5A852654F}" srcOrd="2" destOrd="0" parTransId="{3CBE8412-701A-4701-8D78-F350FCE2E4ED}" sibTransId="{28F03824-761A-44DF-97FB-AF6E90620C03}"/>
    <dgm:cxn modelId="{32841C4E-01A0-474A-B9EB-95133896F58F}" srcId="{21D03B81-B56C-46CF-A0BB-489FAAAAE3F2}" destId="{AB17F357-1B05-44E7-B332-D5BE0637745F}" srcOrd="4" destOrd="0" parTransId="{18F9079A-B1B2-4E0B-98BD-3D71EABEC12B}" sibTransId="{3A52100D-C4A7-4929-9FFA-3BF20BF3E3D8}"/>
    <dgm:cxn modelId="{D7A53343-4DAF-4B30-9A47-573D1C3E3280}" type="presOf" srcId="{34056279-7D1A-4466-A97F-4650F53676FF}" destId="{E4F5708D-A2C3-445C-A4D3-4BCA9DAC524C}" srcOrd="0" destOrd="0" presId="urn:microsoft.com/office/officeart/2005/8/layout/cycle6"/>
    <dgm:cxn modelId="{B633228C-B250-4E40-A7EB-58206C6D8FEC}" srcId="{21D03B81-B56C-46CF-A0BB-489FAAAAE3F2}" destId="{6DF897C2-1DCB-4266-AB03-37CDA8251951}" srcOrd="1" destOrd="0" parTransId="{7923CC2D-2291-41C9-9165-FB88CBF4EF6C}" sibTransId="{34056279-7D1A-4466-A97F-4650F53676FF}"/>
    <dgm:cxn modelId="{C47ABB3C-216D-46D3-A7B3-C944AC23DB83}" type="presOf" srcId="{2CCE15CF-D7B9-4B31-BD71-A3D5A852654F}" destId="{B62C5E20-1217-4F16-809E-3A5972D6511D}" srcOrd="0" destOrd="0" presId="urn:microsoft.com/office/officeart/2005/8/layout/cycle6"/>
    <dgm:cxn modelId="{902C1EF5-BC13-41E7-9078-CB519149B491}" type="presOf" srcId="{DC9BD5FD-2B47-43FC-8DFB-15DFE6196417}" destId="{5EFEEC79-9195-4373-9957-E4A274635A28}" srcOrd="0" destOrd="0" presId="urn:microsoft.com/office/officeart/2005/8/layout/cycle6"/>
    <dgm:cxn modelId="{A6E7DDB9-C3A9-40F5-9E51-A9936B5F3216}" srcId="{21D03B81-B56C-46CF-A0BB-489FAAAAE3F2}" destId="{DE22552B-9537-4276-A8A4-8438F728EBF0}" srcOrd="6" destOrd="0" parTransId="{924EA1C9-C6E7-4E35-A037-67D3C17A8174}" sibTransId="{C3BAA998-F91B-4D7E-AD4A-9617794A6119}"/>
    <dgm:cxn modelId="{11AAC863-4683-4F86-B76D-CB198D728597}" type="presOf" srcId="{02652C24-1E0B-4445-B0AF-2D158FF4994D}" destId="{CBA0E1D2-9ECF-450E-9B52-A120984E00FA}" srcOrd="0" destOrd="0" presId="urn:microsoft.com/office/officeart/2005/8/layout/cycle6"/>
    <dgm:cxn modelId="{4AB318FD-CE33-4064-ABA8-5A49578E4D78}" type="presOf" srcId="{AB17F357-1B05-44E7-B332-D5BE0637745F}" destId="{42E2794A-2F6A-4F79-8548-7A49D68343F2}" srcOrd="0" destOrd="0" presId="urn:microsoft.com/office/officeart/2005/8/layout/cycle6"/>
    <dgm:cxn modelId="{96B18FF9-26D2-43AD-8F2D-009194734CC6}" type="presOf" srcId="{3A52100D-C4A7-4929-9FFA-3BF20BF3E3D8}" destId="{E7A13F01-093A-47C2-8D79-2B34F91901E7}" srcOrd="0" destOrd="0" presId="urn:microsoft.com/office/officeart/2005/8/layout/cycle6"/>
    <dgm:cxn modelId="{0D57C636-C2FB-49FC-AA3F-9D329D82B03C}" type="presOf" srcId="{6DF897C2-1DCB-4266-AB03-37CDA8251951}" destId="{07616B44-1642-4556-A8DD-46588BEAEBD8}" srcOrd="0" destOrd="0" presId="urn:microsoft.com/office/officeart/2005/8/layout/cycle6"/>
    <dgm:cxn modelId="{F4DC0CB8-171A-4AA8-A935-9707891307F5}" srcId="{21D03B81-B56C-46CF-A0BB-489FAAAAE3F2}" destId="{550954C7-7205-4D18-940E-C674A6E93CF8}" srcOrd="0" destOrd="0" parTransId="{36D3F60A-21F4-452A-A873-57093B7CCA01}" sibTransId="{02652C24-1E0B-4445-B0AF-2D158FF4994D}"/>
    <dgm:cxn modelId="{1999F649-616D-4569-862C-29524FF3F9EA}" type="presOf" srcId="{21D03B81-B56C-46CF-A0BB-489FAAAAE3F2}" destId="{954B517E-1414-43F3-B538-873D0FDA80F7}" srcOrd="0" destOrd="0" presId="urn:microsoft.com/office/officeart/2005/8/layout/cycle6"/>
    <dgm:cxn modelId="{257F8839-373A-4474-BDD6-57DA80671F8E}" type="presOf" srcId="{550954C7-7205-4D18-940E-C674A6E93CF8}" destId="{02EFC733-C1FC-454A-9702-5D02FC8D93AE}" srcOrd="0" destOrd="0" presId="urn:microsoft.com/office/officeart/2005/8/layout/cycle6"/>
    <dgm:cxn modelId="{FA6B4F89-7305-4CAA-9688-979C9CA3B597}" srcId="{21D03B81-B56C-46CF-A0BB-489FAAAAE3F2}" destId="{DC9BD5FD-2B47-43FC-8DFB-15DFE6196417}" srcOrd="5" destOrd="0" parTransId="{9304D712-1E98-4C69-AE60-1D56901422D6}" sibTransId="{31AF7A9D-6EDC-40B7-B132-AEE6645BF5AB}"/>
    <dgm:cxn modelId="{05912C29-B4E4-4194-89CD-D13FB81E00AA}" type="presParOf" srcId="{954B517E-1414-43F3-B538-873D0FDA80F7}" destId="{02EFC733-C1FC-454A-9702-5D02FC8D93AE}" srcOrd="0" destOrd="0" presId="urn:microsoft.com/office/officeart/2005/8/layout/cycle6"/>
    <dgm:cxn modelId="{B42A0042-B8D7-4AB7-942A-2A1676E6318C}" type="presParOf" srcId="{954B517E-1414-43F3-B538-873D0FDA80F7}" destId="{1C6BE623-84C6-4F26-8F42-5573F27535F0}" srcOrd="1" destOrd="0" presId="urn:microsoft.com/office/officeart/2005/8/layout/cycle6"/>
    <dgm:cxn modelId="{0A9E2708-D4F9-4297-8626-604834F064A6}" type="presParOf" srcId="{954B517E-1414-43F3-B538-873D0FDA80F7}" destId="{CBA0E1D2-9ECF-450E-9B52-A120984E00FA}" srcOrd="2" destOrd="0" presId="urn:microsoft.com/office/officeart/2005/8/layout/cycle6"/>
    <dgm:cxn modelId="{86D57A99-1F4D-45B3-95C3-CF92F1387306}" type="presParOf" srcId="{954B517E-1414-43F3-B538-873D0FDA80F7}" destId="{07616B44-1642-4556-A8DD-46588BEAEBD8}" srcOrd="3" destOrd="0" presId="urn:microsoft.com/office/officeart/2005/8/layout/cycle6"/>
    <dgm:cxn modelId="{53DC4239-B9A3-4518-A269-33173D295B00}" type="presParOf" srcId="{954B517E-1414-43F3-B538-873D0FDA80F7}" destId="{CE4F6618-DB89-4ED9-BBE8-3756B6DB28EA}" srcOrd="4" destOrd="0" presId="urn:microsoft.com/office/officeart/2005/8/layout/cycle6"/>
    <dgm:cxn modelId="{D8CABE05-4A57-48D1-8D77-37730553D3B8}" type="presParOf" srcId="{954B517E-1414-43F3-B538-873D0FDA80F7}" destId="{E4F5708D-A2C3-445C-A4D3-4BCA9DAC524C}" srcOrd="5" destOrd="0" presId="urn:microsoft.com/office/officeart/2005/8/layout/cycle6"/>
    <dgm:cxn modelId="{068FE19F-202A-40C3-ACBC-8EB838B3A2F6}" type="presParOf" srcId="{954B517E-1414-43F3-B538-873D0FDA80F7}" destId="{B62C5E20-1217-4F16-809E-3A5972D6511D}" srcOrd="6" destOrd="0" presId="urn:microsoft.com/office/officeart/2005/8/layout/cycle6"/>
    <dgm:cxn modelId="{77DA773C-4EB8-45EE-99FB-B7B6DC704BBB}" type="presParOf" srcId="{954B517E-1414-43F3-B538-873D0FDA80F7}" destId="{ADD3C4B8-8B9A-4E8F-9118-3D9BD38785D0}" srcOrd="7" destOrd="0" presId="urn:microsoft.com/office/officeart/2005/8/layout/cycle6"/>
    <dgm:cxn modelId="{46D4F8B1-053F-43ED-A4F3-5D8A34B28DE2}" type="presParOf" srcId="{954B517E-1414-43F3-B538-873D0FDA80F7}" destId="{2F937B98-3711-46F9-A4C3-C3112D72AB7E}" srcOrd="8" destOrd="0" presId="urn:microsoft.com/office/officeart/2005/8/layout/cycle6"/>
    <dgm:cxn modelId="{FF2FE560-13B5-4D73-BDA6-FDF9D48B47A7}" type="presParOf" srcId="{954B517E-1414-43F3-B538-873D0FDA80F7}" destId="{E50C780B-76AD-462B-8BCF-7F8C2F61AD79}" srcOrd="9" destOrd="0" presId="urn:microsoft.com/office/officeart/2005/8/layout/cycle6"/>
    <dgm:cxn modelId="{9E9F4C15-09EB-42FF-B95D-2F58D2F47566}" type="presParOf" srcId="{954B517E-1414-43F3-B538-873D0FDA80F7}" destId="{7F2F7F54-6ADD-4B6E-AF44-351BEAB57B9E}" srcOrd="10" destOrd="0" presId="urn:microsoft.com/office/officeart/2005/8/layout/cycle6"/>
    <dgm:cxn modelId="{57A4D2BC-71CA-43E7-9D38-3AB64F8D6018}" type="presParOf" srcId="{954B517E-1414-43F3-B538-873D0FDA80F7}" destId="{86237C9E-D2E3-4532-B975-4B1705F18066}" srcOrd="11" destOrd="0" presId="urn:microsoft.com/office/officeart/2005/8/layout/cycle6"/>
    <dgm:cxn modelId="{DCE21ED0-F27D-47DB-AF0D-F8F244ADF8E0}" type="presParOf" srcId="{954B517E-1414-43F3-B538-873D0FDA80F7}" destId="{42E2794A-2F6A-4F79-8548-7A49D68343F2}" srcOrd="12" destOrd="0" presId="urn:microsoft.com/office/officeart/2005/8/layout/cycle6"/>
    <dgm:cxn modelId="{CCEA5342-A2EE-46F5-8525-169D02902ADC}" type="presParOf" srcId="{954B517E-1414-43F3-B538-873D0FDA80F7}" destId="{4120DBCF-86CF-4950-A12E-9135A0FF73D2}" srcOrd="13" destOrd="0" presId="urn:microsoft.com/office/officeart/2005/8/layout/cycle6"/>
    <dgm:cxn modelId="{97A531FC-A980-412C-912C-7B85547FA85F}" type="presParOf" srcId="{954B517E-1414-43F3-B538-873D0FDA80F7}" destId="{E7A13F01-093A-47C2-8D79-2B34F91901E7}" srcOrd="14" destOrd="0" presId="urn:microsoft.com/office/officeart/2005/8/layout/cycle6"/>
    <dgm:cxn modelId="{7D53C1C8-D79E-491A-B17C-F34F01351206}" type="presParOf" srcId="{954B517E-1414-43F3-B538-873D0FDA80F7}" destId="{5EFEEC79-9195-4373-9957-E4A274635A28}" srcOrd="15" destOrd="0" presId="urn:microsoft.com/office/officeart/2005/8/layout/cycle6"/>
    <dgm:cxn modelId="{7F9EEBA8-6435-4167-B5B9-D66D8833B6D7}" type="presParOf" srcId="{954B517E-1414-43F3-B538-873D0FDA80F7}" destId="{97EDE97C-DE41-4C1E-AD0F-92DD6A34122D}" srcOrd="16" destOrd="0" presId="urn:microsoft.com/office/officeart/2005/8/layout/cycle6"/>
    <dgm:cxn modelId="{51C6E6C1-3DBD-4DEB-A6EE-D5910647FCE9}" type="presParOf" srcId="{954B517E-1414-43F3-B538-873D0FDA80F7}" destId="{0B916505-3B15-4304-956C-5B7B26155DBC}" srcOrd="17" destOrd="0" presId="urn:microsoft.com/office/officeart/2005/8/layout/cycle6"/>
    <dgm:cxn modelId="{682D94FF-BD71-4E17-8A74-6A6E3BC9C638}" type="presParOf" srcId="{954B517E-1414-43F3-B538-873D0FDA80F7}" destId="{C64610F7-3D15-4A5D-889A-447ED9504066}" srcOrd="18" destOrd="0" presId="urn:microsoft.com/office/officeart/2005/8/layout/cycle6"/>
    <dgm:cxn modelId="{E7AE6224-1F0A-4822-8A76-C3C13E845338}" type="presParOf" srcId="{954B517E-1414-43F3-B538-873D0FDA80F7}" destId="{2273A628-D100-462B-8134-C08E160AB898}" srcOrd="19" destOrd="0" presId="urn:microsoft.com/office/officeart/2005/8/layout/cycle6"/>
    <dgm:cxn modelId="{13807EBF-04B6-4AAC-9FEE-034A18E5E61D}" type="presParOf" srcId="{954B517E-1414-43F3-B538-873D0FDA80F7}" destId="{DD5B4935-1F8B-49E9-845B-B4AA017BF069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FC733-C1FC-454A-9702-5D02FC8D93AE}">
      <dsp:nvSpPr>
        <dsp:cNvPr id="0" name=""/>
        <dsp:cNvSpPr/>
      </dsp:nvSpPr>
      <dsp:spPr>
        <a:xfrm>
          <a:off x="3401450" y="13006"/>
          <a:ext cx="2180370" cy="788817"/>
        </a:xfrm>
        <a:prstGeom prst="roundRect">
          <a:avLst/>
        </a:prstGeom>
        <a:solidFill>
          <a:srgbClr val="005A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1600" b="1" kern="1200" dirty="0" smtClean="0">
              <a:solidFill>
                <a:schemeClr val="bg1"/>
              </a:solidFill>
              <a:latin typeface="Arial" pitchFamily="34" charset="0"/>
            </a:rPr>
            <a:t>Excellent physical attack  resistance</a:t>
          </a:r>
          <a:endParaRPr lang="he-IL" sz="1600" b="1" kern="1200" dirty="0">
            <a:solidFill>
              <a:schemeClr val="bg1"/>
            </a:solidFill>
          </a:endParaRPr>
        </a:p>
      </dsp:txBody>
      <dsp:txXfrm>
        <a:off x="3439957" y="51513"/>
        <a:ext cx="2103356" cy="711803"/>
      </dsp:txXfrm>
    </dsp:sp>
    <dsp:sp modelId="{CBA0E1D2-9ECF-450E-9B52-A120984E00FA}">
      <dsp:nvSpPr>
        <dsp:cNvPr id="0" name=""/>
        <dsp:cNvSpPr/>
      </dsp:nvSpPr>
      <dsp:spPr>
        <a:xfrm>
          <a:off x="2147371" y="424590"/>
          <a:ext cx="4729748" cy="4729748"/>
        </a:xfrm>
        <a:custGeom>
          <a:avLst/>
          <a:gdLst/>
          <a:ahLst/>
          <a:cxnLst/>
          <a:rect l="0" t="0" r="0" b="0"/>
          <a:pathLst>
            <a:path>
              <a:moveTo>
                <a:pt x="3443347" y="260230"/>
              </a:moveTo>
              <a:arcTo wR="2364874" hR="2364874" stAng="17827906" swAng="1433788"/>
            </a:path>
          </a:pathLst>
        </a:custGeom>
        <a:noFill/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16B44-1642-4556-A8DD-46588BEAEBD8}">
      <dsp:nvSpPr>
        <dsp:cNvPr id="0" name=""/>
        <dsp:cNvSpPr/>
      </dsp:nvSpPr>
      <dsp:spPr>
        <a:xfrm>
          <a:off x="5517493" y="1309885"/>
          <a:ext cx="2180370" cy="788817"/>
        </a:xfrm>
        <a:prstGeom prst="roundRect">
          <a:avLst/>
        </a:prstGeom>
        <a:solidFill>
          <a:srgbClr val="005A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1600" b="1" kern="1200" dirty="0" smtClean="0">
              <a:solidFill>
                <a:schemeClr val="bg1"/>
              </a:solidFill>
              <a:latin typeface="Arial" pitchFamily="34" charset="0"/>
            </a:rPr>
            <a:t>Maximum corrosion resistance</a:t>
          </a:r>
          <a:endParaRPr lang="he-IL" sz="1600" b="1" kern="1200" dirty="0">
            <a:solidFill>
              <a:schemeClr val="bg1"/>
            </a:solidFill>
          </a:endParaRPr>
        </a:p>
      </dsp:txBody>
      <dsp:txXfrm>
        <a:off x="5556000" y="1348392"/>
        <a:ext cx="2103356" cy="711803"/>
      </dsp:txXfrm>
    </dsp:sp>
    <dsp:sp modelId="{E4F5708D-A2C3-445C-A4D3-4BCA9DAC524C}">
      <dsp:nvSpPr>
        <dsp:cNvPr id="0" name=""/>
        <dsp:cNvSpPr/>
      </dsp:nvSpPr>
      <dsp:spPr>
        <a:xfrm>
          <a:off x="2116510" y="349380"/>
          <a:ext cx="4729748" cy="4729748"/>
        </a:xfrm>
        <a:custGeom>
          <a:avLst/>
          <a:gdLst/>
          <a:ahLst/>
          <a:cxnLst/>
          <a:rect l="0" t="0" r="0" b="0"/>
          <a:pathLst>
            <a:path>
              <a:moveTo>
                <a:pt x="4650347" y="1757221"/>
              </a:moveTo>
              <a:arcTo wR="2364874" hR="2364874" stAng="20706654" swAng="1171030"/>
            </a:path>
          </a:pathLst>
        </a:custGeom>
        <a:noFill/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C5E20-1217-4F16-809E-3A5972D6511D}">
      <dsp:nvSpPr>
        <dsp:cNvPr id="0" name=""/>
        <dsp:cNvSpPr/>
      </dsp:nvSpPr>
      <dsp:spPr>
        <a:xfrm>
          <a:off x="5692073" y="2913219"/>
          <a:ext cx="2180370" cy="788817"/>
        </a:xfrm>
        <a:prstGeom prst="roundRect">
          <a:avLst/>
        </a:prstGeom>
        <a:solidFill>
          <a:srgbClr val="005A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1600" b="1" kern="1200" dirty="0" smtClean="0">
              <a:solidFill>
                <a:schemeClr val="bg1"/>
              </a:solidFill>
              <a:latin typeface="Arial" pitchFamily="34" charset="0"/>
            </a:rPr>
            <a:t>Reliable function </a:t>
          </a:r>
          <a:endParaRPr lang="he-IL" sz="1600" b="1" kern="1200" dirty="0">
            <a:solidFill>
              <a:schemeClr val="bg1"/>
            </a:solidFill>
          </a:endParaRPr>
        </a:p>
      </dsp:txBody>
      <dsp:txXfrm>
        <a:off x="5730580" y="2951726"/>
        <a:ext cx="2103356" cy="711803"/>
      </dsp:txXfrm>
    </dsp:sp>
    <dsp:sp modelId="{2F937B98-3711-46F9-A4C3-C3112D72AB7E}">
      <dsp:nvSpPr>
        <dsp:cNvPr id="0" name=""/>
        <dsp:cNvSpPr/>
      </dsp:nvSpPr>
      <dsp:spPr>
        <a:xfrm>
          <a:off x="2087725" y="475706"/>
          <a:ext cx="4729748" cy="4729748"/>
        </a:xfrm>
        <a:custGeom>
          <a:avLst/>
          <a:gdLst/>
          <a:ahLst/>
          <a:cxnLst/>
          <a:rect l="0" t="0" r="0" b="0"/>
          <a:pathLst>
            <a:path>
              <a:moveTo>
                <a:pt x="4564364" y="3233708"/>
              </a:moveTo>
              <a:arcTo wR="2364874" hR="2364874" stAng="1293289" swAng="1134918"/>
            </a:path>
          </a:pathLst>
        </a:custGeom>
        <a:noFill/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C780B-76AD-462B-8BCF-7F8C2F61AD79}">
      <dsp:nvSpPr>
        <dsp:cNvPr id="0" name=""/>
        <dsp:cNvSpPr/>
      </dsp:nvSpPr>
      <dsp:spPr>
        <a:xfrm>
          <a:off x="4695892" y="4381528"/>
          <a:ext cx="2180370" cy="788817"/>
        </a:xfrm>
        <a:prstGeom prst="roundRect">
          <a:avLst/>
        </a:prstGeom>
        <a:solidFill>
          <a:srgbClr val="005A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1600" b="1" kern="1200" dirty="0" smtClean="0">
              <a:solidFill>
                <a:schemeClr val="bg1"/>
              </a:solidFill>
              <a:latin typeface="Arial" pitchFamily="34" charset="0"/>
            </a:rPr>
            <a:t>Comply with international standards</a:t>
          </a:r>
          <a:endParaRPr lang="he-IL" sz="1600" b="1" kern="1200" dirty="0">
            <a:solidFill>
              <a:schemeClr val="bg1"/>
            </a:solidFill>
          </a:endParaRPr>
        </a:p>
      </dsp:txBody>
      <dsp:txXfrm>
        <a:off x="4734399" y="4420035"/>
        <a:ext cx="2103356" cy="711803"/>
      </dsp:txXfrm>
    </dsp:sp>
    <dsp:sp modelId="{86237C9E-D2E3-4532-B975-4B1705F18066}">
      <dsp:nvSpPr>
        <dsp:cNvPr id="0" name=""/>
        <dsp:cNvSpPr/>
      </dsp:nvSpPr>
      <dsp:spPr>
        <a:xfrm>
          <a:off x="2571974" y="439806"/>
          <a:ext cx="4729748" cy="4729748"/>
        </a:xfrm>
        <a:custGeom>
          <a:avLst/>
          <a:gdLst/>
          <a:ahLst/>
          <a:cxnLst/>
          <a:rect l="0" t="0" r="0" b="0"/>
          <a:pathLst>
            <a:path>
              <a:moveTo>
                <a:pt x="2120690" y="4717107"/>
              </a:moveTo>
              <a:arcTo wR="2364874" hR="2364874" stAng="5755596" swAng="462659"/>
            </a:path>
          </a:pathLst>
        </a:custGeom>
        <a:noFill/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2794A-2F6A-4F79-8548-7A49D68343F2}">
      <dsp:nvSpPr>
        <dsp:cNvPr id="0" name=""/>
        <dsp:cNvSpPr/>
      </dsp:nvSpPr>
      <dsp:spPr>
        <a:xfrm>
          <a:off x="2195735" y="4381466"/>
          <a:ext cx="2180370" cy="788817"/>
        </a:xfrm>
        <a:prstGeom prst="roundRect">
          <a:avLst/>
        </a:prstGeom>
        <a:solidFill>
          <a:srgbClr val="005A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1600" b="1" kern="1200" dirty="0" smtClean="0">
              <a:solidFill>
                <a:schemeClr val="bg1"/>
              </a:solidFill>
              <a:latin typeface="Arial" pitchFamily="34" charset="0"/>
            </a:rPr>
            <a:t>Simple</a:t>
          </a:r>
          <a:r>
            <a:rPr lang="en-US" altLang="he-IL" sz="1600" b="1" kern="1200" baseline="0" dirty="0" smtClean="0">
              <a:solidFill>
                <a:schemeClr val="bg1"/>
              </a:solidFill>
              <a:latin typeface="Arial" pitchFamily="34" charset="0"/>
            </a:rPr>
            <a:t> efficient service</a:t>
          </a:r>
          <a:endParaRPr lang="he-IL" sz="1600" b="1" kern="1200" dirty="0">
            <a:solidFill>
              <a:schemeClr val="bg1"/>
            </a:solidFill>
          </a:endParaRPr>
        </a:p>
      </dsp:txBody>
      <dsp:txXfrm>
        <a:off x="2234242" y="4419973"/>
        <a:ext cx="2103356" cy="711803"/>
      </dsp:txXfrm>
    </dsp:sp>
    <dsp:sp modelId="{E7A13F01-093A-47C2-8D79-2B34F91901E7}">
      <dsp:nvSpPr>
        <dsp:cNvPr id="0" name=""/>
        <dsp:cNvSpPr/>
      </dsp:nvSpPr>
      <dsp:spPr>
        <a:xfrm>
          <a:off x="2110842" y="355195"/>
          <a:ext cx="4729748" cy="4729748"/>
        </a:xfrm>
        <a:custGeom>
          <a:avLst/>
          <a:gdLst/>
          <a:ahLst/>
          <a:cxnLst/>
          <a:rect l="0" t="0" r="0" b="0"/>
          <a:pathLst>
            <a:path>
              <a:moveTo>
                <a:pt x="674848" y="4019093"/>
              </a:moveTo>
              <a:arcTo wR="2364874" hR="2364874" stAng="8136806" swAng="1445054"/>
            </a:path>
          </a:pathLst>
        </a:custGeom>
        <a:noFill/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FEEC79-9195-4373-9957-E4A274635A28}">
      <dsp:nvSpPr>
        <dsp:cNvPr id="0" name=""/>
        <dsp:cNvSpPr/>
      </dsp:nvSpPr>
      <dsp:spPr>
        <a:xfrm>
          <a:off x="1253420" y="2668844"/>
          <a:ext cx="1799078" cy="862327"/>
        </a:xfrm>
        <a:prstGeom prst="roundRect">
          <a:avLst/>
        </a:prstGeom>
        <a:solidFill>
          <a:srgbClr val="005A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Versatile application and platform</a:t>
          </a:r>
          <a:endParaRPr lang="he-IL" sz="1600" b="1" kern="1200" dirty="0">
            <a:solidFill>
              <a:schemeClr val="bg1"/>
            </a:solidFill>
          </a:endParaRPr>
        </a:p>
      </dsp:txBody>
      <dsp:txXfrm>
        <a:off x="1295515" y="2710939"/>
        <a:ext cx="1714888" cy="778137"/>
      </dsp:txXfrm>
    </dsp:sp>
    <dsp:sp modelId="{0B916505-3B15-4304-956C-5B7B26155DBC}">
      <dsp:nvSpPr>
        <dsp:cNvPr id="0" name=""/>
        <dsp:cNvSpPr/>
      </dsp:nvSpPr>
      <dsp:spPr>
        <a:xfrm>
          <a:off x="2133572" y="263412"/>
          <a:ext cx="4729748" cy="4729748"/>
        </a:xfrm>
        <a:custGeom>
          <a:avLst/>
          <a:gdLst/>
          <a:ahLst/>
          <a:cxnLst/>
          <a:rect l="0" t="0" r="0" b="0"/>
          <a:pathLst>
            <a:path>
              <a:moveTo>
                <a:pt x="253" y="2399520"/>
              </a:moveTo>
              <a:arcTo wR="2364874" hR="2364874" stAng="10749633" swAng="844495"/>
            </a:path>
          </a:pathLst>
        </a:custGeom>
        <a:noFill/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4610F7-3D15-4A5D-889A-447ED9504066}">
      <dsp:nvSpPr>
        <dsp:cNvPr id="0" name=""/>
        <dsp:cNvSpPr/>
      </dsp:nvSpPr>
      <dsp:spPr>
        <a:xfrm>
          <a:off x="1478636" y="1218759"/>
          <a:ext cx="1799078" cy="862327"/>
        </a:xfrm>
        <a:prstGeom prst="roundRect">
          <a:avLst/>
        </a:prstGeom>
        <a:solidFill>
          <a:srgbClr val="005A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Cost effective</a:t>
          </a:r>
          <a:endParaRPr lang="he-IL" sz="1600" b="1" kern="1200" dirty="0">
            <a:solidFill>
              <a:schemeClr val="bg1"/>
            </a:solidFill>
          </a:endParaRPr>
        </a:p>
      </dsp:txBody>
      <dsp:txXfrm>
        <a:off x="1520731" y="1260854"/>
        <a:ext cx="1714888" cy="778137"/>
      </dsp:txXfrm>
    </dsp:sp>
    <dsp:sp modelId="{DD5B4935-1F8B-49E9-845B-B4AA017BF069}">
      <dsp:nvSpPr>
        <dsp:cNvPr id="0" name=""/>
        <dsp:cNvSpPr/>
      </dsp:nvSpPr>
      <dsp:spPr>
        <a:xfrm>
          <a:off x="2082242" y="421079"/>
          <a:ext cx="4729748" cy="4729748"/>
        </a:xfrm>
        <a:custGeom>
          <a:avLst/>
          <a:gdLst/>
          <a:ahLst/>
          <a:cxnLst/>
          <a:rect l="0" t="0" r="0" b="0"/>
          <a:pathLst>
            <a:path>
              <a:moveTo>
                <a:pt x="599910" y="790856"/>
              </a:moveTo>
              <a:arcTo wR="2364874" hR="2364874" stAng="13303620" swAng="1308583"/>
            </a:path>
          </a:pathLst>
        </a:custGeom>
        <a:noFill/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5377E-CA3B-4447-A519-9550F330123B}" type="datetimeFigureOut">
              <a:rPr lang="en-GB" smtClean="0"/>
              <a:pPr/>
              <a:t>11/07/2021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5563" y="738188"/>
            <a:ext cx="6553200" cy="3686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670663"/>
            <a:ext cx="5330190" cy="442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3962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33962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E5E38-6258-4AFF-9B5B-B652458302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49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/>
              <a:t>Maximum efficiency and security</a:t>
            </a:r>
            <a:endParaRPr lang="en-US" sz="1200" b="1" u="sng" dirty="0" smtClean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Case hardened solid steel bodies Black Electrophoretic plating.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Excellent resistance against physical attack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Maximum resistance against corrosion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Ball bearing locking with key retaining function.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Dust shutter for maximum resistance against weather and environment conditions - </a:t>
            </a: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Reliable function in all conditions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/>
              <a:t>Cost-effectiveness versus security level</a:t>
            </a:r>
          </a:p>
          <a:p>
            <a:r>
              <a:rPr lang="en-US" dirty="0" smtClean="0"/>
              <a:t>Various of high security level: EN 12320 -  Gr 3,4,5,6,</a:t>
            </a:r>
          </a:p>
          <a:p>
            <a:r>
              <a:rPr lang="en-US" dirty="0" smtClean="0"/>
              <a:t>Adjusted feature</a:t>
            </a:r>
            <a:r>
              <a:rPr lang="en-US" baseline="0" dirty="0" smtClean="0"/>
              <a:t>s according application with highly affordable price</a:t>
            </a:r>
            <a:endParaRPr lang="en-US" dirty="0" smtClean="0"/>
          </a:p>
          <a:p>
            <a:endParaRPr lang="en-US" sz="1200" b="1" u="sng" dirty="0" smtClean="0"/>
          </a:p>
          <a:p>
            <a:r>
              <a:rPr lang="en-US" sz="1200" b="1" u="sng" dirty="0" smtClean="0"/>
              <a:t>MTL exterior design recognition</a:t>
            </a:r>
            <a:endParaRPr lang="en-US" b="1" u="sng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Bumper for exterior surface protection.</a:t>
            </a:r>
          </a:p>
          <a:p>
            <a:endParaRPr lang="en-US" dirty="0" smtClean="0"/>
          </a:p>
          <a:p>
            <a:r>
              <a:rPr lang="en-US" sz="1200" b="1" u="sng" dirty="0" smtClean="0"/>
              <a:t>User friendly service</a:t>
            </a:r>
          </a:p>
          <a:p>
            <a:r>
              <a:rPr lang="en-US" sz="1200" b="0" u="none" dirty="0" smtClean="0"/>
              <a:t>Using</a:t>
            </a:r>
            <a:r>
              <a:rPr lang="en-US" sz="1200" b="0" u="none" baseline="0" dirty="0" smtClean="0"/>
              <a:t> the same internal parts with minor changes (Shackle, body and </a:t>
            </a: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ball bearing)</a:t>
            </a:r>
            <a:endParaRPr lang="he-IL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32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365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Excellent resistance against physical attack </a:t>
            </a:r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42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57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Excellent resistance against physical attack </a:t>
            </a:r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46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Heavy duty padlock with Extra security, hardened body and boron shackle drill resistant  with high corrosion resistance for extreme security requests as:</a:t>
            </a:r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29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4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/>
              <a:t>Maximum efficiency and security</a:t>
            </a:r>
            <a:endParaRPr lang="en-US" sz="1200" b="1" u="sng" dirty="0" smtClean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Case hardened solid steel bodies Black Electrophoretic plating.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Excellent resistance against physical attack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Maximum resistance against corrosion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Ball bearing locking with key retaining function.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Dust shutter for maximum resistance against weather and environment conditions - </a:t>
            </a: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Reliable function in all conditions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/>
              <a:t>Cost-effectiveness versus security level</a:t>
            </a:r>
          </a:p>
          <a:p>
            <a:r>
              <a:rPr lang="en-US" dirty="0" smtClean="0"/>
              <a:t>Various of high security level: EN 12320 -  Gr 3,4,5,6,</a:t>
            </a:r>
          </a:p>
          <a:p>
            <a:r>
              <a:rPr lang="en-US" dirty="0" smtClean="0"/>
              <a:t>Adjusted feature</a:t>
            </a:r>
            <a:r>
              <a:rPr lang="en-US" baseline="0" dirty="0" smtClean="0"/>
              <a:t>s according application with highly affordable price</a:t>
            </a:r>
            <a:endParaRPr lang="en-US" dirty="0" smtClean="0"/>
          </a:p>
          <a:p>
            <a:endParaRPr lang="en-US" sz="1200" b="1" u="sng" dirty="0" smtClean="0"/>
          </a:p>
          <a:p>
            <a:r>
              <a:rPr lang="en-US" sz="1200" b="1" u="sng" dirty="0" smtClean="0"/>
              <a:t>MTL exterior design recognition</a:t>
            </a:r>
            <a:endParaRPr lang="en-US" b="1" u="sng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Bumper for exterior surface protection.</a:t>
            </a:r>
          </a:p>
          <a:p>
            <a:endParaRPr lang="en-US" dirty="0" smtClean="0"/>
          </a:p>
          <a:p>
            <a:r>
              <a:rPr lang="en-US" sz="1200" b="1" u="sng" dirty="0" smtClean="0"/>
              <a:t>User friendly service</a:t>
            </a:r>
          </a:p>
          <a:p>
            <a:r>
              <a:rPr lang="en-US" sz="1200" b="0" u="none" dirty="0" smtClean="0"/>
              <a:t>Using</a:t>
            </a:r>
            <a:r>
              <a:rPr lang="en-US" sz="1200" b="0" u="none" baseline="0" dirty="0" smtClean="0"/>
              <a:t> the same internal parts with minor changes (Shackle, body and </a:t>
            </a: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ball bearing)</a:t>
            </a:r>
            <a:endParaRPr lang="he-IL" b="0" u="none" dirty="0" smtClean="0"/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80000"/>
              <a:buFont typeface="Symbol" pitchFamily="18" charset="2"/>
              <a:buChar char=""/>
              <a:defRPr/>
            </a:pPr>
            <a:endParaRPr lang="en-US" altLang="he-IL" sz="1200" dirty="0" smtClean="0">
              <a:solidFill>
                <a:srgbClr val="5F5F5F"/>
              </a:solidFill>
              <a:latin typeface="Arial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80000"/>
              <a:buFont typeface="Symbol" pitchFamily="18" charset="2"/>
              <a:buChar char=""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Excellent resistance against physical attack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80000"/>
              <a:buFont typeface="Symbol" pitchFamily="18" charset="2"/>
              <a:buChar char=""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Maximum resistance against corrosion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80000"/>
              <a:buFont typeface="Symbol" pitchFamily="18" charset="2"/>
              <a:buChar char=""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Reliable function in all conditions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80000"/>
              <a:buFont typeface="Symbol" pitchFamily="18" charset="2"/>
              <a:buChar char=""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Meet the requirements of EN 12320 padlock standard and the additional international standards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80000"/>
              <a:buFont typeface="Symbol" pitchFamily="18" charset="2"/>
              <a:buChar char=""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Simple</a:t>
            </a:r>
            <a:r>
              <a:rPr lang="en-US" altLang="he-IL" sz="1200" baseline="0" dirty="0" smtClean="0">
                <a:solidFill>
                  <a:srgbClr val="5F5F5F"/>
                </a:solidFill>
                <a:latin typeface="Arial" pitchFamily="34" charset="0"/>
              </a:rPr>
              <a:t> efficient service – many identical components</a:t>
            </a:r>
            <a:endParaRPr lang="en-US" altLang="he-IL" sz="1200" dirty="0" smtClean="0">
              <a:solidFill>
                <a:srgbClr val="5F5F5F"/>
              </a:solidFill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80000"/>
              <a:buFont typeface="Symbol" pitchFamily="18" charset="2"/>
              <a:buChar char=""/>
              <a:tabLst/>
              <a:defRPr/>
            </a:pPr>
            <a:r>
              <a:rPr lang="en-US" sz="1200" b="1" dirty="0" smtClean="0"/>
              <a:t>Versatile platform available</a:t>
            </a:r>
            <a:endParaRPr lang="he-IL" sz="12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80000"/>
              <a:buFont typeface="Symbol" pitchFamily="18" charset="2"/>
              <a:buChar char=""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: KIK profile.</a:t>
            </a:r>
          </a:p>
          <a:p>
            <a:pPr algn="l" rtl="0" eaLnBrk="1" hangingPunct="1">
              <a:spcAft>
                <a:spcPts val="1000"/>
              </a:spcAft>
              <a:buFontTx/>
              <a:buNone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                Interactive+, MT5®, Cliq platforms</a:t>
            </a:r>
          </a:p>
          <a:p>
            <a:pPr algn="l" rtl="0" eaLnBrk="1" hangingPunct="1">
              <a:spcAft>
                <a:spcPts val="1000"/>
              </a:spcAft>
              <a:buFontTx/>
              <a:buNone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                Keyed different, keyed alike</a:t>
            </a:r>
          </a:p>
          <a:p>
            <a:pPr algn="l" rtl="0" eaLnBrk="1" hangingPunct="1">
              <a:spcAft>
                <a:spcPts val="1000"/>
              </a:spcAft>
              <a:buFontTx/>
              <a:buNone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                Master keyed</a:t>
            </a:r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8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/>
              <a:t>Maximum efficiency and security</a:t>
            </a:r>
            <a:endParaRPr lang="en-US" sz="1200" b="1" u="sng" dirty="0" smtClean="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Case hardened solid steel bodies Black Electrophoretic plating.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Excellent resistance against physical attack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Maximum resistance against corrosion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Ball bearing locking with key retaining function.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Dust shutter for maximum resistance against weather and environment conditions - </a:t>
            </a:r>
            <a:r>
              <a:rPr lang="en-US" altLang="he-IL" sz="1200" dirty="0" smtClean="0">
                <a:solidFill>
                  <a:srgbClr val="5F5F5F"/>
                </a:solidFill>
                <a:latin typeface="Arial" pitchFamily="34" charset="0"/>
              </a:rPr>
              <a:t>Reliable function in all conditions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/>
              <a:t>Cost-effectiveness versus security level</a:t>
            </a:r>
          </a:p>
          <a:p>
            <a:r>
              <a:rPr lang="en-US" dirty="0" smtClean="0"/>
              <a:t>Various of high security level: EN 12320 -  Gr 3,4,5,6,</a:t>
            </a:r>
          </a:p>
          <a:p>
            <a:r>
              <a:rPr lang="en-US" dirty="0" smtClean="0"/>
              <a:t>Adjusted feature</a:t>
            </a:r>
            <a:r>
              <a:rPr lang="en-US" baseline="0" dirty="0" smtClean="0"/>
              <a:t>s according application with highly affordable price</a:t>
            </a:r>
            <a:endParaRPr lang="en-US" dirty="0" smtClean="0"/>
          </a:p>
          <a:p>
            <a:endParaRPr lang="en-US" sz="1200" b="1" u="sng" dirty="0" smtClean="0"/>
          </a:p>
          <a:p>
            <a:r>
              <a:rPr lang="en-US" sz="1200" b="1" u="sng" dirty="0" smtClean="0"/>
              <a:t>MTL exterior design recognition</a:t>
            </a:r>
            <a:endParaRPr lang="en-US" b="1" u="sng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Bumper for exterior surface protection.</a:t>
            </a:r>
          </a:p>
          <a:p>
            <a:endParaRPr lang="en-US" dirty="0" smtClean="0"/>
          </a:p>
          <a:p>
            <a:r>
              <a:rPr lang="en-US" sz="1200" b="1" u="sng" dirty="0" smtClean="0"/>
              <a:t>User friendly service</a:t>
            </a:r>
          </a:p>
          <a:p>
            <a:r>
              <a:rPr lang="en-US" sz="1200" b="0" u="none" dirty="0" smtClean="0"/>
              <a:t>Using</a:t>
            </a:r>
            <a:r>
              <a:rPr lang="en-US" sz="1200" b="0" u="none" baseline="0" dirty="0" smtClean="0"/>
              <a:t> the same internal parts with minor changes (Shackle, body and </a:t>
            </a:r>
            <a:r>
              <a:rPr lang="en-US" sz="1200" dirty="0" smtClean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ball bearing)</a:t>
            </a:r>
            <a:endParaRPr lang="he-IL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328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563" y="738188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E5E38-6258-4AFF-9B5B-B6524583025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3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271587"/>
            <a:ext cx="10972800" cy="4314826"/>
          </a:xfrm>
        </p:spPr>
        <p:txBody>
          <a:bodyPr/>
          <a:lstStyle>
            <a:lvl1pPr marL="0" indent="0" algn="l">
              <a:buFontTx/>
              <a:buNone/>
              <a:defRPr sz="1800">
                <a:solidFill>
                  <a:srgbClr val="00529B"/>
                </a:solidFill>
              </a:defRPr>
            </a:lvl1pPr>
            <a:lvl2pPr marL="202406" indent="0">
              <a:buFontTx/>
              <a:buNone/>
              <a:defRPr sz="1500">
                <a:solidFill>
                  <a:srgbClr val="00529B"/>
                </a:solidFill>
              </a:defRPr>
            </a:lvl2pPr>
            <a:lvl3pPr marL="406004" indent="0">
              <a:buFontTx/>
              <a:buNone/>
              <a:defRPr sz="1200">
                <a:solidFill>
                  <a:srgbClr val="00529B"/>
                </a:solidFill>
              </a:defRPr>
            </a:lvl3pPr>
            <a:lvl4pPr marL="601265" indent="0">
              <a:buFontTx/>
              <a:buNone/>
              <a:defRPr sz="900">
                <a:solidFill>
                  <a:srgbClr val="00529B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2EE1BA5C-E806-44E3-88A4-7403C3465C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rtl="1" fontAlgn="base"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0F57C6-83F5-4174-943F-391862D8A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51514" y="6461726"/>
            <a:ext cx="688975" cy="13849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hangingPunct="1">
              <a:defRPr sz="9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1" fontAlgn="base">
              <a:spcAft>
                <a:spcPct val="0"/>
              </a:spcAft>
              <a:defRPr/>
            </a:pPr>
            <a:fld id="{F207698E-F2B8-4981-A516-DCDD8900C4D5}" type="slidenum">
              <a:rPr lang="he-IL" smtClean="0">
                <a:solidFill>
                  <a:srgbClr val="000000"/>
                </a:solidFill>
              </a:rPr>
              <a:pPr rtl="1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14438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2"/>
            <a:ext cx="6815667" cy="492941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2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 algn="l" rtl="0">
              <a:defRPr lang="he-IL" sz="1400"/>
            </a:lvl5pPr>
          </a:lstStyle>
          <a:p>
            <a:pPr marR="0" lvl="0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Click to edit Master text styles</a:t>
            </a:r>
          </a:p>
          <a:p>
            <a:pPr marR="0" lvl="1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Second level</a:t>
            </a:r>
          </a:p>
          <a:p>
            <a:pPr marR="0" lvl="2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Third level</a:t>
            </a:r>
          </a:p>
          <a:p>
            <a:pPr marR="0" lvl="3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196753"/>
            <a:ext cx="4011084" cy="4929412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B705-733A-453F-88DB-4FDEA5E267F0}" type="slidenum">
              <a:rPr lang="he-I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6832-A747-4C4B-9E18-B9FBE9571538}" type="slidenum">
              <a:rPr lang="he-IL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6221" y="436565"/>
            <a:ext cx="8821739" cy="561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8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F6DD-19E3-4AF2-AF4E-27A07F853D2F}" type="datetime1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11/07/2021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461B7-18C8-4FC1-9A9D-1AA24E63EF62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5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184988"/>
            <a:ext cx="5386917" cy="49507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20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GB" sz="1600" dirty="0"/>
            </a:lvl4pPr>
          </a:lstStyle>
          <a:p>
            <a:pPr marR="0" lvl="0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Click to edit Master text styles</a:t>
            </a:r>
          </a:p>
          <a:p>
            <a:pPr marR="0" lvl="1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Second level</a:t>
            </a:r>
          </a:p>
          <a:p>
            <a:pPr marR="0" lvl="2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Third level</a:t>
            </a:r>
          </a:p>
          <a:p>
            <a:pPr marR="0" lvl="3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Fourth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184988"/>
            <a:ext cx="5389033" cy="49507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20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GB" sz="1600" dirty="0"/>
            </a:lvl4pPr>
          </a:lstStyle>
          <a:p>
            <a:pPr marR="0" lvl="0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Click to edit Master text styles</a:t>
            </a:r>
          </a:p>
          <a:p>
            <a:pPr marR="0" lvl="1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Second level</a:t>
            </a:r>
          </a:p>
          <a:p>
            <a:pPr marR="0" lvl="2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Third level</a:t>
            </a:r>
          </a:p>
          <a:p>
            <a:pPr marR="0" lvl="3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Fourth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2E95-DB14-4533-BFC8-7AB62DFE71A5}" type="datetime1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11/07/2021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461B7-18C8-4FC1-9A9D-1AA24E63EF62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080618" y="1184989"/>
            <a:ext cx="27825" cy="495455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66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D23F03-7741-48B8-ADF1-191650D2AA5F}"/>
              </a:ext>
            </a:extLst>
          </p:cNvPr>
          <p:cNvCxnSpPr/>
          <p:nvPr/>
        </p:nvCxnSpPr>
        <p:spPr>
          <a:xfrm>
            <a:off x="0" y="10525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B1604A-42EF-44C7-8B22-87EDF4EFE718}"/>
              </a:ext>
            </a:extLst>
          </p:cNvPr>
          <p:cNvCxnSpPr/>
          <p:nvPr/>
        </p:nvCxnSpPr>
        <p:spPr>
          <a:xfrm>
            <a:off x="0" y="62341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286234"/>
            <a:ext cx="11031016" cy="4519248"/>
          </a:xfrm>
        </p:spPr>
        <p:txBody>
          <a:bodyPr/>
          <a:lstStyle>
            <a:lvl1pPr marL="202406" marR="0" indent="-202406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sz="1800">
                <a:solidFill>
                  <a:srgbClr val="005AAA"/>
                </a:solidFill>
                <a:latin typeface="+mj-lt"/>
                <a:cs typeface="Arial" panose="020B0604020202020204" pitchFamily="34" charset="0"/>
              </a:defRPr>
            </a:lvl1pPr>
            <a:lvl2pPr marL="406004" marR="0" indent="-203597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650">
                <a:solidFill>
                  <a:srgbClr val="005AAA"/>
                </a:solidFill>
                <a:latin typeface="+mj-lt"/>
                <a:cs typeface="Arial" panose="020B0604020202020204" pitchFamily="34" charset="0"/>
              </a:defRPr>
            </a:lvl2pPr>
            <a:lvl3pPr marL="601266" marR="0" indent="-195263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sz="1350">
                <a:solidFill>
                  <a:srgbClr val="005AAA"/>
                </a:solidFill>
                <a:latin typeface="+mj-lt"/>
                <a:cs typeface="Arial" panose="020B0604020202020204" pitchFamily="34" charset="0"/>
              </a:defRPr>
            </a:lvl3pPr>
            <a:lvl4pPr marL="804863" marR="0" indent="-203597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050">
                <a:solidFill>
                  <a:srgbClr val="005AAA"/>
                </a:solidFill>
                <a:latin typeface="+mj-lt"/>
                <a:cs typeface="Arial" panose="020B0604020202020204" pitchFamily="34" charset="0"/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A8C72F-A18F-4574-9BB7-7D19BA013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51514" y="6461726"/>
            <a:ext cx="688975" cy="13849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hangingPunct="1">
              <a:defRPr sz="9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1" fontAlgn="base">
              <a:spcAft>
                <a:spcPct val="0"/>
              </a:spcAft>
              <a:defRPr/>
            </a:pPr>
            <a:fld id="{F207698E-F2B8-4981-A516-DCDD8900C4D5}" type="slidenum">
              <a:rPr lang="he-IL" smtClean="0">
                <a:solidFill>
                  <a:srgbClr val="000000"/>
                </a:solidFill>
              </a:rPr>
              <a:pPr rtl="1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ED15C7-E951-48DF-B148-5B133A9E94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5449" y="451682"/>
            <a:ext cx="882173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D23F03-7741-48B8-ADF1-191650D2AA5F}"/>
              </a:ext>
            </a:extLst>
          </p:cNvPr>
          <p:cNvCxnSpPr/>
          <p:nvPr/>
        </p:nvCxnSpPr>
        <p:spPr>
          <a:xfrm>
            <a:off x="0" y="10525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B1604A-42EF-44C7-8B22-87EDF4EFE718}"/>
              </a:ext>
            </a:extLst>
          </p:cNvPr>
          <p:cNvCxnSpPr/>
          <p:nvPr/>
        </p:nvCxnSpPr>
        <p:spPr>
          <a:xfrm>
            <a:off x="0" y="62341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23F03-7741-48B8-ADF1-191650D2AA5F}"/>
              </a:ext>
            </a:extLst>
          </p:cNvPr>
          <p:cNvCxnSpPr/>
          <p:nvPr/>
        </p:nvCxnSpPr>
        <p:spPr>
          <a:xfrm>
            <a:off x="0" y="10525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B1604A-42EF-44C7-8B22-87EDF4EFE718}"/>
              </a:ext>
            </a:extLst>
          </p:cNvPr>
          <p:cNvCxnSpPr/>
          <p:nvPr/>
        </p:nvCxnSpPr>
        <p:spPr>
          <a:xfrm>
            <a:off x="0" y="62341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29241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 text no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036988" y="3094588"/>
            <a:ext cx="3816424" cy="668824"/>
          </a:xfrm>
        </p:spPr>
        <p:txBody>
          <a:bodyPr>
            <a:noAutofit/>
          </a:bodyPr>
          <a:lstStyle>
            <a:lvl1pPr algn="ctr" rtl="0">
              <a:defRPr lang="en-GB" sz="1350" b="0" i="0" smtClean="0">
                <a:solidFill>
                  <a:srgbClr val="00529B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315580" y="2565655"/>
            <a:ext cx="7560840" cy="587118"/>
          </a:xfrm>
        </p:spPr>
        <p:txBody>
          <a:bodyPr>
            <a:noAutofit/>
          </a:bodyPr>
          <a:lstStyle>
            <a:lvl1pPr marL="0" indent="0" algn="ctr" rtl="0">
              <a:lnSpc>
                <a:spcPts val="2775"/>
              </a:lnSpc>
              <a:buNone/>
              <a:defRPr sz="2700" b="1">
                <a:solidFill>
                  <a:srgbClr val="00529B"/>
                </a:solidFill>
                <a:latin typeface="+mj-lt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864F96-8109-4F6C-B032-1CD4022E3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51514" y="6461726"/>
            <a:ext cx="688975" cy="13849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hangingPunct="1">
              <a:defRPr sz="9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1" fontAlgn="base">
              <a:spcAft>
                <a:spcPct val="0"/>
              </a:spcAft>
              <a:defRPr/>
            </a:pPr>
            <a:fld id="{F207698E-F2B8-4981-A516-DCDD8900C4D5}" type="slidenum">
              <a:rPr lang="he-IL" smtClean="0">
                <a:solidFill>
                  <a:srgbClr val="000000"/>
                </a:solidFill>
              </a:rPr>
              <a:pPr rtl="1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2911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56C3F9-5458-4046-8A3F-A0396348E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51514" y="6461726"/>
            <a:ext cx="688975" cy="13849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hangingPunct="1">
              <a:defRPr sz="9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1" fontAlgn="base">
              <a:spcAft>
                <a:spcPct val="0"/>
              </a:spcAft>
              <a:defRPr/>
            </a:pPr>
            <a:fld id="{F207698E-F2B8-4981-A516-DCDD8900C4D5}" type="slidenum">
              <a:rPr lang="he-IL" smtClean="0">
                <a:solidFill>
                  <a:srgbClr val="000000"/>
                </a:solidFill>
              </a:rPr>
              <a:pPr rtl="1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A3CA4EE-D248-4B5C-8789-3A66894EFF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2845" y="446089"/>
            <a:ext cx="882173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4037394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F06296-4BF3-41F9-92B9-2DD188D7BBBE}"/>
              </a:ext>
            </a:extLst>
          </p:cNvPr>
          <p:cNvCxnSpPr/>
          <p:nvPr/>
        </p:nvCxnSpPr>
        <p:spPr>
          <a:xfrm flipH="1">
            <a:off x="6083300" y="1341438"/>
            <a:ext cx="25400" cy="432752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67A99C-D2A2-4C39-81CD-22BAFD931355}"/>
              </a:ext>
            </a:extLst>
          </p:cNvPr>
          <p:cNvCxnSpPr/>
          <p:nvPr/>
        </p:nvCxnSpPr>
        <p:spPr>
          <a:xfrm>
            <a:off x="0" y="10525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9D7421-C484-4660-A918-68EE07F6377A}"/>
              </a:ext>
            </a:extLst>
          </p:cNvPr>
          <p:cNvCxnSpPr/>
          <p:nvPr/>
        </p:nvCxnSpPr>
        <p:spPr>
          <a:xfrm>
            <a:off x="0" y="62341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25" y="436565"/>
            <a:ext cx="8821739" cy="5619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40768"/>
            <a:ext cx="5386917" cy="431482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lang="en-US" sz="1800" dirty="0">
                <a:solidFill>
                  <a:srgbClr val="005AAA"/>
                </a:solidFill>
              </a:defRPr>
            </a:lvl1pPr>
            <a:lvl2pPr algn="l" rtl="0">
              <a:defRPr lang="en-US" sz="1650" dirty="0">
                <a:solidFill>
                  <a:srgbClr val="005AAA"/>
                </a:solidFill>
              </a:defRPr>
            </a:lvl2pPr>
            <a:lvl3pPr algn="l" rtl="0">
              <a:defRPr lang="en-US" sz="1350" dirty="0">
                <a:solidFill>
                  <a:srgbClr val="005AAA"/>
                </a:solidFill>
              </a:defRPr>
            </a:lvl3pPr>
            <a:lvl4pPr algn="l" rtl="0">
              <a:defRPr lang="en-US" sz="1050" dirty="0">
                <a:solidFill>
                  <a:srgbClr val="005AAA"/>
                </a:solidFill>
              </a:defRPr>
            </a:lvl4pPr>
          </a:lstStyle>
          <a:p>
            <a:pPr marR="0" lvl="0" defTabSz="68580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smtClean="0"/>
              <a:t>Edit Master text styles</a:t>
            </a:r>
          </a:p>
          <a:p>
            <a:pPr marR="0" lvl="1" defTabSz="68580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smtClean="0"/>
              <a:t>Second level</a:t>
            </a:r>
          </a:p>
          <a:p>
            <a:pPr marR="0" lvl="2" defTabSz="68580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smtClean="0"/>
              <a:t>Third level</a:t>
            </a:r>
          </a:p>
          <a:p>
            <a:pPr marR="0" lvl="3" defTabSz="68580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340768"/>
            <a:ext cx="5389033" cy="431482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lang="en-US" sz="1800" dirty="0">
                <a:solidFill>
                  <a:srgbClr val="005AAA"/>
                </a:solidFill>
              </a:defRPr>
            </a:lvl1pPr>
            <a:lvl2pPr algn="l" rtl="0">
              <a:defRPr lang="en-US" sz="1650" dirty="0">
                <a:solidFill>
                  <a:srgbClr val="005AAA"/>
                </a:solidFill>
              </a:defRPr>
            </a:lvl2pPr>
            <a:lvl3pPr algn="l" rtl="0">
              <a:defRPr lang="en-US" sz="1350" dirty="0">
                <a:solidFill>
                  <a:srgbClr val="005AAA"/>
                </a:solidFill>
              </a:defRPr>
            </a:lvl3pPr>
            <a:lvl4pPr algn="l" rtl="0">
              <a:defRPr lang="en-US" sz="1050" dirty="0">
                <a:solidFill>
                  <a:srgbClr val="005AAA"/>
                </a:solidFill>
              </a:defRPr>
            </a:lvl4pPr>
          </a:lstStyle>
          <a:p>
            <a:pPr marR="0" lvl="0" defTabSz="68580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smtClean="0"/>
              <a:t>Edit Master text styles</a:t>
            </a:r>
          </a:p>
          <a:p>
            <a:pPr marR="0" lvl="1" defTabSz="68580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smtClean="0"/>
              <a:t>Second level</a:t>
            </a:r>
          </a:p>
          <a:p>
            <a:pPr marR="0" lvl="2" defTabSz="68580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smtClean="0"/>
              <a:t>Third level</a:t>
            </a:r>
          </a:p>
          <a:p>
            <a:pPr marR="0" lvl="3" defTabSz="68580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smtClean="0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3FC88B-758C-4A13-830A-00E27CDD5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51514" y="6461726"/>
            <a:ext cx="688975" cy="13849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hangingPunct="1">
              <a:defRPr sz="9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1" fontAlgn="base">
              <a:spcAft>
                <a:spcPct val="0"/>
              </a:spcAft>
              <a:defRPr/>
            </a:pPr>
            <a:fld id="{F207698E-F2B8-4981-A516-DCDD8900C4D5}" type="slidenum">
              <a:rPr lang="he-IL" smtClean="0">
                <a:solidFill>
                  <a:srgbClr val="000000"/>
                </a:solidFill>
              </a:rPr>
              <a:pPr rtl="1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31274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F03D7D8-FA03-438F-A42B-77637FB29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440" y="2669899"/>
            <a:ext cx="3816424" cy="668824"/>
          </a:xfrm>
        </p:spPr>
        <p:txBody>
          <a:bodyPr>
            <a:noAutofit/>
          </a:bodyPr>
          <a:lstStyle>
            <a:lvl1pPr algn="l" rtl="0">
              <a:defRPr lang="en-GB" sz="1350" b="0" i="0" smtClean="0">
                <a:solidFill>
                  <a:srgbClr val="00529B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A81BCE3-35CC-46AE-8012-A1F3415FC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1" y="1678158"/>
            <a:ext cx="4816971" cy="1008112"/>
          </a:xfrm>
        </p:spPr>
        <p:txBody>
          <a:bodyPr>
            <a:noAutofit/>
          </a:bodyPr>
          <a:lstStyle>
            <a:lvl1pPr marL="0" indent="0" algn="l" rtl="0">
              <a:lnSpc>
                <a:spcPts val="2775"/>
              </a:lnSpc>
              <a:buNone/>
              <a:defRPr sz="2700" b="1">
                <a:solidFill>
                  <a:srgbClr val="00529B"/>
                </a:solidFill>
                <a:latin typeface="+mj-lt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" y="6240535"/>
            <a:ext cx="12192000" cy="620688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66218C0-17D2-4ADF-A57D-04FD221BA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51514" y="6461726"/>
            <a:ext cx="688975" cy="13849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hangingPunct="1">
              <a:defRPr sz="9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1" fontAlgn="base">
              <a:spcAft>
                <a:spcPct val="0"/>
              </a:spcAft>
              <a:defRPr/>
            </a:pPr>
            <a:fld id="{F207698E-F2B8-4981-A516-DCDD8900C4D5}" type="slidenum">
              <a:rPr lang="he-IL" smtClean="0">
                <a:solidFill>
                  <a:srgbClr val="000000"/>
                </a:solidFill>
              </a:rPr>
              <a:pPr rtl="1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713" y="6405052"/>
            <a:ext cx="2965623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50" b="0" baseline="-25000" dirty="0" smtClean="0">
                <a:solidFill>
                  <a:schemeClr val="bg1"/>
                </a:solidFill>
              </a:rPr>
              <a:t>Part of ASSA ABLOY</a:t>
            </a:r>
            <a:endParaRPr lang="he-IL" sz="1350" b="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79739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hank you s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 noChangeArrowheads="1"/>
          </p:cNvSpPr>
          <p:nvPr/>
        </p:nvSpPr>
        <p:spPr bwMode="auto">
          <a:xfrm>
            <a:off x="0" y="2039940"/>
            <a:ext cx="121920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buClr>
                <a:srgbClr val="00538C"/>
              </a:buClr>
              <a:buSzPct val="90000"/>
              <a:buFont typeface="Arial" panose="020B0604020202020204" pitchFamily="34" charset="0"/>
              <a:buChar char="•"/>
              <a:defRPr sz="200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338" indent="-271463">
              <a:spcBef>
                <a:spcPts val="1200"/>
              </a:spcBef>
              <a:buClr>
                <a:srgbClr val="00538C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1688" indent="-260350">
              <a:spcBef>
                <a:spcPts val="1200"/>
              </a:spcBef>
              <a:buClr>
                <a:srgbClr val="00538C"/>
              </a:buClr>
              <a:buSzPct val="90000"/>
              <a:buFont typeface="Arial" panose="020B0604020202020204" pitchFamily="34" charset="0"/>
              <a:buChar char="•"/>
              <a:defRPr sz="140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3150" indent="-271463">
              <a:spcBef>
                <a:spcPts val="1200"/>
              </a:spcBef>
              <a:buClr>
                <a:srgbClr val="00538C"/>
              </a:buClr>
              <a:buSzPct val="90000"/>
              <a:buFont typeface="Arial" panose="020B0604020202020204" pitchFamily="34" charset="0"/>
              <a:buChar char="•"/>
              <a:defRPr sz="110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8888" indent="-185738">
              <a:spcBef>
                <a:spcPts val="1200"/>
              </a:spcBef>
              <a:buSzPct val="80000"/>
              <a:buBlip>
                <a:blip r:embed="rId2"/>
              </a:buBlip>
              <a:defRPr sz="800">
                <a:solidFill>
                  <a:srgbClr val="00529B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716088" indent="-185738" eaLnBrk="0" fontAlgn="base" hangingPunct="0">
              <a:spcBef>
                <a:spcPts val="1200"/>
              </a:spcBef>
              <a:spcAft>
                <a:spcPct val="0"/>
              </a:spcAft>
              <a:buSzPct val="80000"/>
              <a:buBlip>
                <a:blip r:embed="rId2"/>
              </a:buBlip>
              <a:defRPr sz="800">
                <a:solidFill>
                  <a:srgbClr val="00529B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173288" indent="-185738" eaLnBrk="0" fontAlgn="base" hangingPunct="0">
              <a:spcBef>
                <a:spcPts val="1200"/>
              </a:spcBef>
              <a:spcAft>
                <a:spcPct val="0"/>
              </a:spcAft>
              <a:buSzPct val="80000"/>
              <a:buBlip>
                <a:blip r:embed="rId2"/>
              </a:buBlip>
              <a:defRPr sz="800">
                <a:solidFill>
                  <a:srgbClr val="00529B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630488" indent="-185738" eaLnBrk="0" fontAlgn="base" hangingPunct="0">
              <a:spcBef>
                <a:spcPts val="1200"/>
              </a:spcBef>
              <a:spcAft>
                <a:spcPct val="0"/>
              </a:spcAft>
              <a:buSzPct val="80000"/>
              <a:buBlip>
                <a:blip r:embed="rId2"/>
              </a:buBlip>
              <a:defRPr sz="800">
                <a:solidFill>
                  <a:srgbClr val="00529B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087688" indent="-185738" eaLnBrk="0" fontAlgn="base" hangingPunct="0">
              <a:spcBef>
                <a:spcPts val="1200"/>
              </a:spcBef>
              <a:spcAft>
                <a:spcPct val="0"/>
              </a:spcAft>
              <a:buSzPct val="80000"/>
              <a:buBlip>
                <a:blip r:embed="rId2"/>
              </a:buBlip>
              <a:defRPr sz="800">
                <a:solidFill>
                  <a:srgbClr val="00529B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2100" dirty="0"/>
          </a:p>
        </p:txBody>
      </p:sp>
    </p:spTree>
    <p:extLst>
      <p:ext uri="{BB962C8B-B14F-4D97-AF65-F5344CB8AC3E}">
        <p14:creationId xmlns:p14="http://schemas.microsoft.com/office/powerpoint/2010/main" val="2097335667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3BFB8AB-A721-49C4-93C6-1295A4AC1D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51514" y="6438900"/>
            <a:ext cx="688975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rtl="1" fontAlgn="base">
              <a:spcAft>
                <a:spcPct val="0"/>
              </a:spcAft>
              <a:defRPr/>
            </a:pPr>
            <a:fld id="{F207698E-F2B8-4981-A516-DCDD8900C4D5}" type="slidenum">
              <a:rPr lang="he-IL" smtClean="0">
                <a:solidFill>
                  <a:srgbClr val="000000"/>
                </a:solidFill>
              </a:rPr>
              <a:pPr rtl="1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1493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3300"/>
            <a:ext cx="9422837" cy="5620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1100"/>
            <a:ext cx="10972800" cy="49450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20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</a:lstStyle>
          <a:p>
            <a:pPr marR="0" lvl="0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Click to edit Master text styles</a:t>
            </a:r>
          </a:p>
          <a:p>
            <a:pPr marR="0" lvl="1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Second level</a:t>
            </a:r>
          </a:p>
          <a:p>
            <a:pPr marR="0" lvl="2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Third level</a:t>
            </a:r>
          </a:p>
          <a:p>
            <a:pPr marR="0" lvl="3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</a:pPr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461B7-18C8-4FC1-9A9D-1AA24E63EF62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16221" y="436565"/>
            <a:ext cx="882173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81102"/>
            <a:ext cx="1097280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14"/>
              </a:buBlip>
              <a:tabLst/>
            </a:pPr>
            <a:r>
              <a:rPr lang="en-US" altLang="en-US" dirty="0"/>
              <a:t>Click to edit Master text styles</a:t>
            </a:r>
          </a:p>
          <a:p>
            <a:pPr marR="0" lvl="1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15"/>
              </a:buBlip>
              <a:tabLst/>
            </a:pPr>
            <a:r>
              <a:rPr lang="en-US" altLang="en-US" dirty="0" smtClean="0"/>
              <a:t>Second level</a:t>
            </a:r>
            <a:endParaRPr lang="en-US" altLang="en-US" dirty="0"/>
          </a:p>
          <a:p>
            <a:pPr marR="0" lvl="2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14"/>
              </a:buBlip>
              <a:tabLst/>
            </a:pPr>
            <a:r>
              <a:rPr lang="en-US" altLang="en-US" dirty="0"/>
              <a:t>Third level</a:t>
            </a:r>
          </a:p>
          <a:p>
            <a:pPr marR="0" lvl="3" algn="l" defTabSz="685800" rtl="0" fontAlgn="auto" latinLnBrk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Blip>
                <a:blip r:embed="rId15"/>
              </a:buBlip>
              <a:tabLst/>
            </a:pPr>
            <a:r>
              <a:rPr lang="en-US" altLang="en-US" dirty="0"/>
              <a:t>Fourth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91121A-7CFF-40D6-9E68-E3C0E416BBB7}"/>
              </a:ext>
            </a:extLst>
          </p:cNvPr>
          <p:cNvCxnSpPr/>
          <p:nvPr/>
        </p:nvCxnSpPr>
        <p:spPr>
          <a:xfrm>
            <a:off x="0" y="10525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B9CB94-C660-4496-8363-0BA1E729F916}"/>
              </a:ext>
            </a:extLst>
          </p:cNvPr>
          <p:cNvCxnSpPr/>
          <p:nvPr/>
        </p:nvCxnSpPr>
        <p:spPr>
          <a:xfrm>
            <a:off x="0" y="6234113"/>
            <a:ext cx="12192000" cy="0"/>
          </a:xfrm>
          <a:prstGeom prst="line">
            <a:avLst/>
          </a:prstGeom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A6FEABDF-B08B-4ACC-B979-73CF0B358F81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6408738"/>
            <a:ext cx="14239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553345DC-60DF-4162-B1D7-527033971F82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339" y="6478588"/>
            <a:ext cx="21367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5623" y="6372065"/>
            <a:ext cx="2965623" cy="2077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25" b="0" baseline="-25000" dirty="0" smtClean="0">
                <a:solidFill>
                  <a:schemeClr val="bg1"/>
                </a:solidFill>
              </a:rPr>
              <a:t>Part of ASSA ABLOY</a:t>
            </a:r>
            <a:endParaRPr lang="he-IL" sz="1125" b="0" baseline="-250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029" y="291474"/>
            <a:ext cx="2243875" cy="576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36793"/>
            <a:ext cx="12191999" cy="6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7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l" rtl="1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005AAA"/>
          </a:solidFill>
          <a:latin typeface="+mj-lt"/>
          <a:ea typeface="+mj-ea"/>
          <a:cs typeface="Arial" panose="020B0604020202020204" pitchFamily="34" charset="0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1950" b="1">
          <a:solidFill>
            <a:srgbClr val="00529B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1950" b="1">
          <a:solidFill>
            <a:srgbClr val="00529B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1950" b="1">
          <a:solidFill>
            <a:srgbClr val="00529B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1950" b="1">
          <a:solidFill>
            <a:srgbClr val="00529B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1" eaLnBrk="1" fontAlgn="base" hangingPunct="1">
        <a:spcBef>
          <a:spcPct val="0"/>
        </a:spcBef>
        <a:spcAft>
          <a:spcPct val="0"/>
        </a:spcAft>
        <a:defRPr sz="1950" b="1">
          <a:solidFill>
            <a:srgbClr val="00529B"/>
          </a:solidFill>
          <a:latin typeface="Calibri" panose="020F0502020204030204" pitchFamily="34" charset="0"/>
        </a:defRPr>
      </a:lvl6pPr>
      <a:lvl7pPr marL="685800" algn="l" rtl="1" eaLnBrk="1" fontAlgn="base" hangingPunct="1">
        <a:spcBef>
          <a:spcPct val="0"/>
        </a:spcBef>
        <a:spcAft>
          <a:spcPct val="0"/>
        </a:spcAft>
        <a:defRPr sz="1950" b="1">
          <a:solidFill>
            <a:srgbClr val="00529B"/>
          </a:solidFill>
          <a:latin typeface="Calibri" panose="020F0502020204030204" pitchFamily="34" charset="0"/>
        </a:defRPr>
      </a:lvl7pPr>
      <a:lvl8pPr marL="1028700" algn="l" rtl="1" eaLnBrk="1" fontAlgn="base" hangingPunct="1">
        <a:spcBef>
          <a:spcPct val="0"/>
        </a:spcBef>
        <a:spcAft>
          <a:spcPct val="0"/>
        </a:spcAft>
        <a:defRPr sz="1950" b="1">
          <a:solidFill>
            <a:srgbClr val="00529B"/>
          </a:solidFill>
          <a:latin typeface="Calibri" panose="020F0502020204030204" pitchFamily="34" charset="0"/>
        </a:defRPr>
      </a:lvl8pPr>
      <a:lvl9pPr marL="1371600" algn="l" rtl="1" eaLnBrk="1" fontAlgn="base" hangingPunct="1">
        <a:spcBef>
          <a:spcPct val="0"/>
        </a:spcBef>
        <a:spcAft>
          <a:spcPct val="0"/>
        </a:spcAft>
        <a:defRPr sz="1950" b="1">
          <a:solidFill>
            <a:srgbClr val="00529B"/>
          </a:solidFill>
          <a:latin typeface="Calibri" panose="020F0502020204030204" pitchFamily="34" charset="0"/>
        </a:defRPr>
      </a:lvl9pPr>
    </p:titleStyle>
    <p:bodyStyle>
      <a:lvl1pPr marL="202406" indent="-202406" algn="r" rtl="1" eaLnBrk="1" fontAlgn="base" hangingPunct="1">
        <a:spcBef>
          <a:spcPts val="900"/>
        </a:spcBef>
        <a:spcAft>
          <a:spcPct val="0"/>
        </a:spcAft>
        <a:buClr>
          <a:srgbClr val="00538C"/>
        </a:buClr>
        <a:buSzPct val="90000"/>
        <a:buFont typeface="Arial" panose="020B0604020202020204" pitchFamily="34" charset="0"/>
        <a:buChar char="•"/>
        <a:defRPr lang="en-US" altLang="en-US" sz="1950" kern="1200" dirty="0">
          <a:solidFill>
            <a:srgbClr val="005AAA"/>
          </a:solidFill>
          <a:latin typeface="+mn-lt"/>
          <a:ea typeface="+mn-ea"/>
          <a:cs typeface="Arial" panose="020B0604020202020204" pitchFamily="34" charset="0"/>
        </a:defRPr>
      </a:lvl1pPr>
      <a:lvl2pPr marL="406004" indent="-203597" algn="r" rtl="1" eaLnBrk="1" fontAlgn="base" hangingPunct="1">
        <a:spcBef>
          <a:spcPts val="900"/>
        </a:spcBef>
        <a:spcAft>
          <a:spcPct val="0"/>
        </a:spcAft>
        <a:buClr>
          <a:srgbClr val="00538C"/>
        </a:buClr>
        <a:buSzPct val="90000"/>
        <a:buFont typeface="Arial" panose="020B0604020202020204" pitchFamily="34" charset="0"/>
        <a:buChar char="•"/>
        <a:defRPr lang="en-US" altLang="en-US" sz="1650" kern="1200" dirty="0">
          <a:solidFill>
            <a:srgbClr val="005AAA"/>
          </a:solidFill>
          <a:latin typeface="+mn-lt"/>
          <a:ea typeface="+mn-ea"/>
          <a:cs typeface="Arial" panose="020B0604020202020204" pitchFamily="34" charset="0"/>
        </a:defRPr>
      </a:lvl2pPr>
      <a:lvl3pPr marL="601266" indent="-195263" algn="r" rtl="1" eaLnBrk="1" fontAlgn="base" hangingPunct="1">
        <a:spcBef>
          <a:spcPts val="900"/>
        </a:spcBef>
        <a:spcAft>
          <a:spcPct val="0"/>
        </a:spcAft>
        <a:buClr>
          <a:srgbClr val="00538C"/>
        </a:buClr>
        <a:buSzPct val="90000"/>
        <a:buFont typeface="Arial" panose="020B0604020202020204" pitchFamily="34" charset="0"/>
        <a:buChar char="•"/>
        <a:defRPr lang="en-US" altLang="en-US" sz="1350" kern="1200" dirty="0">
          <a:solidFill>
            <a:srgbClr val="005AAA"/>
          </a:solidFill>
          <a:latin typeface="+mn-lt"/>
          <a:ea typeface="+mn-ea"/>
          <a:cs typeface="Arial" panose="020B0604020202020204" pitchFamily="34" charset="0"/>
        </a:defRPr>
      </a:lvl3pPr>
      <a:lvl4pPr marL="804863" indent="-203597" algn="r" rtl="1" eaLnBrk="1" fontAlgn="base" hangingPunct="1">
        <a:spcBef>
          <a:spcPts val="900"/>
        </a:spcBef>
        <a:spcAft>
          <a:spcPct val="0"/>
        </a:spcAft>
        <a:buClr>
          <a:srgbClr val="00538C"/>
        </a:buClr>
        <a:buSzPct val="90000"/>
        <a:buFont typeface="Arial" panose="020B0604020202020204" pitchFamily="34" charset="0"/>
        <a:buChar char="•"/>
        <a:defRPr lang="en-US" altLang="en-US" sz="1050" kern="1200" dirty="0">
          <a:solidFill>
            <a:srgbClr val="005AAA"/>
          </a:solidFill>
          <a:latin typeface="+mn-lt"/>
          <a:ea typeface="+mn-ea"/>
          <a:cs typeface="Arial" panose="020B0604020202020204" pitchFamily="34" charset="0"/>
        </a:defRPr>
      </a:lvl4pPr>
      <a:lvl5pPr marL="944166" indent="-139304" algn="r" rtl="1" eaLnBrk="1" fontAlgn="base" hangingPunct="1">
        <a:spcBef>
          <a:spcPts val="900"/>
        </a:spcBef>
        <a:spcAft>
          <a:spcPct val="0"/>
        </a:spcAft>
        <a:buSzPct val="80000"/>
        <a:buBlip>
          <a:blip r:embed="rId14"/>
        </a:buBlip>
        <a:defRPr sz="600" kern="1200">
          <a:solidFill>
            <a:srgbClr val="00529B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0.wdp"/><Relationship Id="rId5" Type="http://schemas.openxmlformats.org/officeDocument/2006/relationships/image" Target="../media/image52.png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microsoft.com/office/2007/relationships/hdphoto" Target="../media/hdphoto21.wdp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4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emf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4.wdp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6.wdp"/><Relationship Id="rId5" Type="http://schemas.openxmlformats.org/officeDocument/2006/relationships/image" Target="../media/image39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jpeg"/><Relationship Id="rId11" Type="http://schemas.openxmlformats.org/officeDocument/2006/relationships/image" Target="../media/image42.emf"/><Relationship Id="rId5" Type="http://schemas.openxmlformats.org/officeDocument/2006/relationships/image" Target="../media/image45.jpeg"/><Relationship Id="rId10" Type="http://schemas.openxmlformats.org/officeDocument/2006/relationships/package" Target="../embeddings/Microsoft_Excel_Worksheet.xlsx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516563"/>
            <a:ext cx="2844800" cy="365125"/>
          </a:xfrm>
        </p:spPr>
        <p:txBody>
          <a:bodyPr/>
          <a:lstStyle/>
          <a:p>
            <a:fld id="{7E4461B7-18C8-4FC1-9A9D-1AA24E63EF62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366" y="-23156"/>
            <a:ext cx="12263996" cy="6881156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719464" y="2204864"/>
            <a:ext cx="519189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5AAA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6pPr>
            <a:lvl7pPr marL="6858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7pPr>
            <a:lvl8pPr marL="10287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8pPr>
            <a:lvl9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mtClean="0"/>
              <a:t>Padlocks 2021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268760"/>
            <a:ext cx="3363008" cy="864096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760094" y="6237312"/>
            <a:ext cx="519189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529B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6pPr>
            <a:lvl7pPr marL="6858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7pPr>
            <a:lvl8pPr marL="10287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8pPr>
            <a:lvl9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 dirty="0" smtClean="0"/>
              <a:t>Part of ASSA ABLOY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7647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1" y="6559550"/>
            <a:ext cx="517525" cy="184150"/>
          </a:xfrm>
        </p:spPr>
        <p:txBody>
          <a:bodyPr/>
          <a:lstStyle/>
          <a:p>
            <a:pPr>
              <a:defRPr/>
            </a:pPr>
            <a:fld id="{D63A75A6-A47E-49E0-839A-498DA26E14CF}" type="slidenum">
              <a:rPr lang="he-IL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912" y="2492897"/>
            <a:ext cx="1505642" cy="203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דיאגרמה 17"/>
          <p:cNvGraphicFramePr/>
          <p:nvPr>
            <p:extLst>
              <p:ext uri="{D42A27DB-BD31-4B8C-83A1-F6EECF244321}">
                <p14:modId xmlns:p14="http://schemas.microsoft.com/office/powerpoint/2010/main" val="2581697925"/>
              </p:ext>
            </p:extLst>
          </p:nvPr>
        </p:nvGraphicFramePr>
        <p:xfrm>
          <a:off x="1524000" y="1013820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>
          <a:xfrm>
            <a:off x="545567" y="409525"/>
            <a:ext cx="9422837" cy="56207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he-IL" dirty="0"/>
              <a:t>What Makes Mul-T-Lock’s NE series So Effective?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4013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52737"/>
            <a:ext cx="12216680" cy="51845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7087" y="1052737"/>
            <a:ext cx="5650921" cy="3600400"/>
          </a:xfrm>
          <a:prstGeom prst="rect">
            <a:avLst/>
          </a:prstGeom>
          <a:solidFill>
            <a:srgbClr val="005AAA">
              <a:alpha val="77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1" y="6559550"/>
            <a:ext cx="517525" cy="18415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6" name="Picture 2" descr="C:\Users\belo_m\Documents\product management\Padlocks\Padlock NE\NE-Marketing\pic\New Logo\NE14H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9330" l="3988" r="95399">
                        <a14:foregroundMark x1="28834" y1="20982" x2="59202" y2="8705"/>
                        <a14:foregroundMark x1="69325" y1="15179" x2="45399" y2="8259"/>
                        <a14:foregroundMark x1="30675" y1="15402" x2="47853" y2="10938"/>
                        <a14:foregroundMark x1="35890" y1="23661" x2="33129" y2="38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0" y="1936213"/>
            <a:ext cx="3432381" cy="471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9376" y="1268761"/>
            <a:ext cx="554461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02406" indent="-202406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Design for maximum efficiency and </a:t>
            </a: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security</a:t>
            </a:r>
            <a:endParaRPr lang="en-US" alt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02406" indent="-202406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Focus 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to correlate performance – product feature and </a:t>
            </a: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quality</a:t>
            </a:r>
            <a:endParaRPr lang="en-US" alt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02406" indent="-202406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Cost-effectiveness 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versus security </a:t>
            </a: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level</a:t>
            </a:r>
            <a:endParaRPr lang="en-US" alt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02406" indent="-202406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Mul-T-Lock 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exterior design </a:t>
            </a: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recognition</a:t>
            </a:r>
            <a:endParaRPr lang="en-US" alt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02406" indent="-202406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User 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friendly </a:t>
            </a: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service</a:t>
            </a:r>
            <a:endParaRPr lang="en-US" alt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Secure. </a:t>
            </a:r>
            <a:r>
              <a:rPr lang="en-US" altLang="he-IL" sz="2400" dirty="0"/>
              <a:t>Efficient. </a:t>
            </a:r>
            <a:r>
              <a:rPr lang="en-US" altLang="he-IL" sz="2400" dirty="0" smtClean="0"/>
              <a:t>Reliable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176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1103" y="1052736"/>
            <a:ext cx="5146865" cy="4536503"/>
          </a:xfrm>
          <a:prstGeom prst="rect">
            <a:avLst/>
          </a:prstGeom>
          <a:solidFill>
            <a:srgbClr val="005AA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052737"/>
            <a:ext cx="3600400" cy="26642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Brochures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Show case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Catalog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Padlock display - POS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Technical Manual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1" y="6559550"/>
            <a:ext cx="517525" cy="18415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5674" y="1579214"/>
            <a:ext cx="2471235" cy="348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5" b="97179" l="1306" r="89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3481278"/>
            <a:ext cx="2329864" cy="277278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6584" y="1210527"/>
            <a:ext cx="2537831" cy="344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3603" y="418654"/>
            <a:ext cx="9422837" cy="562074"/>
          </a:xfrm>
        </p:spPr>
        <p:txBody>
          <a:bodyPr/>
          <a:lstStyle/>
          <a:p>
            <a:r>
              <a:rPr lang="en-US" altLang="he-IL" dirty="0"/>
              <a:t>Marketing </a:t>
            </a:r>
            <a:r>
              <a:rPr lang="en-US" altLang="he-IL" dirty="0" smtClean="0"/>
              <a:t>Materials</a:t>
            </a:r>
            <a:endParaRPr lang="he-IL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7321" y="2636912"/>
            <a:ext cx="2309111" cy="334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07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1" y="6559550"/>
            <a:ext cx="517525" cy="18415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8027" y="1350932"/>
            <a:ext cx="5026255" cy="255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4800" y="3910581"/>
            <a:ext cx="353010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71" name="Group 4"/>
          <p:cNvGrpSpPr>
            <a:grpSpLocks noChangeAspect="1"/>
          </p:cNvGrpSpPr>
          <p:nvPr/>
        </p:nvGrpSpPr>
        <p:grpSpPr bwMode="auto">
          <a:xfrm>
            <a:off x="119336" y="1772816"/>
            <a:ext cx="6696744" cy="4297093"/>
            <a:chOff x="190" y="1560"/>
            <a:chExt cx="2648" cy="1925"/>
          </a:xfrm>
        </p:grpSpPr>
        <p:sp>
          <p:nvSpPr>
            <p:cNvPr id="1127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90" y="2004"/>
              <a:ext cx="2545" cy="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273" name="Rectangle 5"/>
            <p:cNvSpPr>
              <a:spLocks noChangeArrowheads="1"/>
            </p:cNvSpPr>
            <p:nvPr/>
          </p:nvSpPr>
          <p:spPr bwMode="auto">
            <a:xfrm>
              <a:off x="448" y="1591"/>
              <a:ext cx="4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 b="1" dirty="0">
                  <a:solidFill>
                    <a:srgbClr val="000000"/>
                  </a:solidFill>
                  <a:latin typeface="+mn-lt"/>
                </a:rPr>
                <a:t>A</a:t>
              </a:r>
              <a:endParaRPr lang="he-IL" altLang="he-IL" sz="1400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4" name="Rectangle 6"/>
            <p:cNvSpPr>
              <a:spLocks noChangeArrowheads="1"/>
            </p:cNvSpPr>
            <p:nvPr/>
          </p:nvSpPr>
          <p:spPr bwMode="auto">
            <a:xfrm>
              <a:off x="809" y="1591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 b="1">
                  <a:solidFill>
                    <a:srgbClr val="000000"/>
                  </a:solidFill>
                  <a:latin typeface="+mn-lt"/>
                </a:rPr>
                <a:t>B</a:t>
              </a:r>
              <a:endParaRPr lang="he-IL" altLang="he-IL" sz="14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5" name="Rectangle 7"/>
            <p:cNvSpPr>
              <a:spLocks noChangeArrowheads="1"/>
            </p:cNvSpPr>
            <p:nvPr/>
          </p:nvSpPr>
          <p:spPr bwMode="auto">
            <a:xfrm>
              <a:off x="1166" y="1591"/>
              <a:ext cx="4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 b="1">
                  <a:solidFill>
                    <a:srgbClr val="000000"/>
                  </a:solidFill>
                  <a:latin typeface="+mn-lt"/>
                </a:rPr>
                <a:t>C</a:t>
              </a:r>
              <a:endParaRPr lang="he-IL" altLang="he-IL" sz="14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6" name="Rectangle 8"/>
            <p:cNvSpPr>
              <a:spLocks noChangeArrowheads="1"/>
            </p:cNvSpPr>
            <p:nvPr/>
          </p:nvSpPr>
          <p:spPr bwMode="auto">
            <a:xfrm>
              <a:off x="1527" y="1591"/>
              <a:ext cx="4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 b="1">
                  <a:solidFill>
                    <a:srgbClr val="000000"/>
                  </a:solidFill>
                  <a:latin typeface="+mn-lt"/>
                </a:rPr>
                <a:t>D</a:t>
              </a:r>
              <a:endParaRPr lang="he-IL" altLang="he-IL" sz="14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7" name="Rectangle 9"/>
            <p:cNvSpPr>
              <a:spLocks noChangeArrowheads="1"/>
            </p:cNvSpPr>
            <p:nvPr/>
          </p:nvSpPr>
          <p:spPr bwMode="auto">
            <a:xfrm>
              <a:off x="1893" y="1591"/>
              <a:ext cx="4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 b="1">
                  <a:solidFill>
                    <a:srgbClr val="000000"/>
                  </a:solidFill>
                  <a:latin typeface="+mn-lt"/>
                </a:rPr>
                <a:t>E</a:t>
              </a:r>
              <a:endParaRPr lang="he-IL" altLang="he-IL" sz="14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8" name="Rectangle 10"/>
            <p:cNvSpPr>
              <a:spLocks noChangeArrowheads="1"/>
            </p:cNvSpPr>
            <p:nvPr/>
          </p:nvSpPr>
          <p:spPr bwMode="auto">
            <a:xfrm>
              <a:off x="2255" y="1591"/>
              <a:ext cx="3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 b="1">
                  <a:solidFill>
                    <a:srgbClr val="000000"/>
                  </a:solidFill>
                  <a:latin typeface="+mn-lt"/>
                </a:rPr>
                <a:t>F</a:t>
              </a:r>
              <a:endParaRPr lang="he-IL" altLang="he-IL" sz="14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79" name="Rectangle 11"/>
            <p:cNvSpPr>
              <a:spLocks noChangeArrowheads="1"/>
            </p:cNvSpPr>
            <p:nvPr/>
          </p:nvSpPr>
          <p:spPr bwMode="auto">
            <a:xfrm>
              <a:off x="2477" y="1591"/>
              <a:ext cx="13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 b="1">
                  <a:solidFill>
                    <a:srgbClr val="000000"/>
                  </a:solidFill>
                  <a:latin typeface="+mn-lt"/>
                </a:rPr>
                <a:t>TYP</a:t>
              </a:r>
              <a:endParaRPr lang="he-IL" altLang="he-IL" sz="14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0" name="Rectangle 12"/>
            <p:cNvSpPr>
              <a:spLocks noChangeArrowheads="1"/>
            </p:cNvSpPr>
            <p:nvPr/>
          </p:nvSpPr>
          <p:spPr bwMode="auto">
            <a:xfrm>
              <a:off x="433" y="1725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87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1" name="Rectangle 13"/>
            <p:cNvSpPr>
              <a:spLocks noChangeArrowheads="1"/>
            </p:cNvSpPr>
            <p:nvPr/>
          </p:nvSpPr>
          <p:spPr bwMode="auto">
            <a:xfrm>
              <a:off x="794" y="1725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 dirty="0">
                  <a:solidFill>
                    <a:srgbClr val="000000"/>
                  </a:solidFill>
                  <a:latin typeface="+mn-lt"/>
                </a:rPr>
                <a:t>54</a:t>
              </a:r>
              <a:endParaRPr lang="he-IL" altLang="he-IL" sz="1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2" name="Rectangle 14"/>
            <p:cNvSpPr>
              <a:spLocks noChangeArrowheads="1"/>
            </p:cNvSpPr>
            <p:nvPr/>
          </p:nvSpPr>
          <p:spPr bwMode="auto">
            <a:xfrm>
              <a:off x="1155" y="1725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3" name="Rectangle 15"/>
            <p:cNvSpPr>
              <a:spLocks noChangeArrowheads="1"/>
            </p:cNvSpPr>
            <p:nvPr/>
          </p:nvSpPr>
          <p:spPr bwMode="auto">
            <a:xfrm>
              <a:off x="1537" y="1725"/>
              <a:ext cx="3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4" name="Rectangle 16"/>
            <p:cNvSpPr>
              <a:spLocks noChangeArrowheads="1"/>
            </p:cNvSpPr>
            <p:nvPr/>
          </p:nvSpPr>
          <p:spPr bwMode="auto">
            <a:xfrm>
              <a:off x="1878" y="1725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27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5" name="Rectangle 17"/>
            <p:cNvSpPr>
              <a:spLocks noChangeArrowheads="1"/>
            </p:cNvSpPr>
            <p:nvPr/>
          </p:nvSpPr>
          <p:spPr bwMode="auto">
            <a:xfrm>
              <a:off x="2239" y="1725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24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6" name="Rectangle 18"/>
            <p:cNvSpPr>
              <a:spLocks noChangeArrowheads="1"/>
            </p:cNvSpPr>
            <p:nvPr/>
          </p:nvSpPr>
          <p:spPr bwMode="auto">
            <a:xfrm>
              <a:off x="2476" y="1725"/>
              <a:ext cx="23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 dirty="0">
                  <a:solidFill>
                    <a:srgbClr val="000000"/>
                  </a:solidFill>
                  <a:latin typeface="+mn-lt"/>
                </a:rPr>
                <a:t>NE8G</a:t>
              </a:r>
              <a:endParaRPr lang="he-IL" altLang="he-IL" sz="1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7" name="Rectangle 19"/>
            <p:cNvSpPr>
              <a:spLocks noChangeArrowheads="1"/>
            </p:cNvSpPr>
            <p:nvPr/>
          </p:nvSpPr>
          <p:spPr bwMode="auto">
            <a:xfrm>
              <a:off x="433" y="1859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88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8" name="Rectangle 20"/>
            <p:cNvSpPr>
              <a:spLocks noChangeArrowheads="1"/>
            </p:cNvSpPr>
            <p:nvPr/>
          </p:nvSpPr>
          <p:spPr bwMode="auto">
            <a:xfrm>
              <a:off x="794" y="1859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54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89" name="Rectangle 21"/>
            <p:cNvSpPr>
              <a:spLocks noChangeArrowheads="1"/>
            </p:cNvSpPr>
            <p:nvPr/>
          </p:nvSpPr>
          <p:spPr bwMode="auto">
            <a:xfrm>
              <a:off x="1155" y="1859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0" name="Rectangle 22"/>
            <p:cNvSpPr>
              <a:spLocks noChangeArrowheads="1"/>
            </p:cNvSpPr>
            <p:nvPr/>
          </p:nvSpPr>
          <p:spPr bwMode="auto">
            <a:xfrm>
              <a:off x="1517" y="1859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1" name="Rectangle 23"/>
            <p:cNvSpPr>
              <a:spLocks noChangeArrowheads="1"/>
            </p:cNvSpPr>
            <p:nvPr/>
          </p:nvSpPr>
          <p:spPr bwMode="auto">
            <a:xfrm>
              <a:off x="1878" y="1859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2" name="Rectangle 24"/>
            <p:cNvSpPr>
              <a:spLocks noChangeArrowheads="1"/>
            </p:cNvSpPr>
            <p:nvPr/>
          </p:nvSpPr>
          <p:spPr bwMode="auto">
            <a:xfrm>
              <a:off x="2239" y="1859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22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3" name="Rectangle 25"/>
            <p:cNvSpPr>
              <a:spLocks noChangeArrowheads="1"/>
            </p:cNvSpPr>
            <p:nvPr/>
          </p:nvSpPr>
          <p:spPr bwMode="auto">
            <a:xfrm>
              <a:off x="2476" y="1855"/>
              <a:ext cx="21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>
                  <a:solidFill>
                    <a:srgbClr val="000000"/>
                  </a:solidFill>
                  <a:latin typeface="+mn-lt"/>
                </a:rPr>
                <a:t>NE</a:t>
              </a: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</a:t>
              </a:r>
              <a:r>
                <a:rPr lang="en-US" altLang="he-IL" sz="1400">
                  <a:solidFill>
                    <a:srgbClr val="000000"/>
                  </a:solidFill>
                  <a:latin typeface="+mn-lt"/>
                </a:rPr>
                <a:t>G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4" name="Rectangle 26"/>
            <p:cNvSpPr>
              <a:spLocks noChangeArrowheads="1"/>
            </p:cNvSpPr>
            <p:nvPr/>
          </p:nvSpPr>
          <p:spPr bwMode="auto">
            <a:xfrm>
              <a:off x="433" y="1993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95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5" name="Rectangle 27"/>
            <p:cNvSpPr>
              <a:spLocks noChangeArrowheads="1"/>
            </p:cNvSpPr>
            <p:nvPr/>
          </p:nvSpPr>
          <p:spPr bwMode="auto">
            <a:xfrm>
              <a:off x="794" y="1993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54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6" name="Rectangle 28"/>
            <p:cNvSpPr>
              <a:spLocks noChangeArrowheads="1"/>
            </p:cNvSpPr>
            <p:nvPr/>
          </p:nvSpPr>
          <p:spPr bwMode="auto">
            <a:xfrm>
              <a:off x="1155" y="1993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7" name="Rectangle 29"/>
            <p:cNvSpPr>
              <a:spLocks noChangeArrowheads="1"/>
            </p:cNvSpPr>
            <p:nvPr/>
          </p:nvSpPr>
          <p:spPr bwMode="auto">
            <a:xfrm>
              <a:off x="1517" y="1993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8" name="Rectangle 30"/>
            <p:cNvSpPr>
              <a:spLocks noChangeArrowheads="1"/>
            </p:cNvSpPr>
            <p:nvPr/>
          </p:nvSpPr>
          <p:spPr bwMode="auto">
            <a:xfrm>
              <a:off x="1878" y="1993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299" name="Rectangle 31"/>
            <p:cNvSpPr>
              <a:spLocks noChangeArrowheads="1"/>
            </p:cNvSpPr>
            <p:nvPr/>
          </p:nvSpPr>
          <p:spPr bwMode="auto">
            <a:xfrm>
              <a:off x="2239" y="1993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0" name="Rectangle 32"/>
            <p:cNvSpPr>
              <a:spLocks noChangeArrowheads="1"/>
            </p:cNvSpPr>
            <p:nvPr/>
          </p:nvSpPr>
          <p:spPr bwMode="auto">
            <a:xfrm>
              <a:off x="2481" y="1994"/>
              <a:ext cx="20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 dirty="0">
                  <a:solidFill>
                    <a:srgbClr val="000000"/>
                  </a:solidFill>
                  <a:latin typeface="+mn-lt"/>
                </a:rPr>
                <a:t>NE</a:t>
              </a:r>
              <a:r>
                <a:rPr lang="he-IL" altLang="he-IL" sz="1400" dirty="0">
                  <a:solidFill>
                    <a:srgbClr val="000000"/>
                  </a:solidFill>
                  <a:latin typeface="+mn-lt"/>
                </a:rPr>
                <a:t>10</a:t>
              </a:r>
              <a:r>
                <a:rPr lang="en-US" altLang="he-IL" sz="1400" dirty="0">
                  <a:solidFill>
                    <a:srgbClr val="000000"/>
                  </a:solidFill>
                  <a:latin typeface="+mn-lt"/>
                </a:rPr>
                <a:t>L</a:t>
              </a:r>
              <a:endParaRPr lang="he-IL" altLang="he-IL" sz="1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1" name="Rectangle 33"/>
            <p:cNvSpPr>
              <a:spLocks noChangeArrowheads="1"/>
            </p:cNvSpPr>
            <p:nvPr/>
          </p:nvSpPr>
          <p:spPr bwMode="auto">
            <a:xfrm>
              <a:off x="433" y="2127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95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2" name="Rectangle 34"/>
            <p:cNvSpPr>
              <a:spLocks noChangeArrowheads="1"/>
            </p:cNvSpPr>
            <p:nvPr/>
          </p:nvSpPr>
          <p:spPr bwMode="auto">
            <a:xfrm>
              <a:off x="794" y="2127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54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3" name="Rectangle 35"/>
            <p:cNvSpPr>
              <a:spLocks noChangeArrowheads="1"/>
            </p:cNvSpPr>
            <p:nvPr/>
          </p:nvSpPr>
          <p:spPr bwMode="auto">
            <a:xfrm>
              <a:off x="1155" y="2127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4" name="Rectangle 36"/>
            <p:cNvSpPr>
              <a:spLocks noChangeArrowheads="1"/>
            </p:cNvSpPr>
            <p:nvPr/>
          </p:nvSpPr>
          <p:spPr bwMode="auto">
            <a:xfrm>
              <a:off x="1517" y="2127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5" name="Rectangle 37"/>
            <p:cNvSpPr>
              <a:spLocks noChangeArrowheads="1"/>
            </p:cNvSpPr>
            <p:nvPr/>
          </p:nvSpPr>
          <p:spPr bwMode="auto">
            <a:xfrm>
              <a:off x="1878" y="2127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6" name="Rectangle 38"/>
            <p:cNvSpPr>
              <a:spLocks noChangeArrowheads="1"/>
            </p:cNvSpPr>
            <p:nvPr/>
          </p:nvSpPr>
          <p:spPr bwMode="auto">
            <a:xfrm>
              <a:off x="2239" y="2127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7" name="Rectangle 39"/>
            <p:cNvSpPr>
              <a:spLocks noChangeArrowheads="1"/>
            </p:cNvSpPr>
            <p:nvPr/>
          </p:nvSpPr>
          <p:spPr bwMode="auto">
            <a:xfrm>
              <a:off x="2481" y="2127"/>
              <a:ext cx="22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 dirty="0">
                  <a:solidFill>
                    <a:srgbClr val="000000"/>
                  </a:solidFill>
                  <a:latin typeface="+mn-lt"/>
                </a:rPr>
                <a:t>NE10H</a:t>
              </a:r>
              <a:endParaRPr lang="he-IL" altLang="he-IL" sz="1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8" name="Rectangle 40"/>
            <p:cNvSpPr>
              <a:spLocks noChangeArrowheads="1"/>
            </p:cNvSpPr>
            <p:nvPr/>
          </p:nvSpPr>
          <p:spPr bwMode="auto">
            <a:xfrm>
              <a:off x="412" y="2262"/>
              <a:ext cx="11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101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09" name="Rectangle 41"/>
            <p:cNvSpPr>
              <a:spLocks noChangeArrowheads="1"/>
            </p:cNvSpPr>
            <p:nvPr/>
          </p:nvSpPr>
          <p:spPr bwMode="auto">
            <a:xfrm>
              <a:off x="794" y="226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66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0" name="Rectangle 42"/>
            <p:cNvSpPr>
              <a:spLocks noChangeArrowheads="1"/>
            </p:cNvSpPr>
            <p:nvPr/>
          </p:nvSpPr>
          <p:spPr bwMode="auto">
            <a:xfrm>
              <a:off x="1155" y="226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1" name="Rectangle 43"/>
            <p:cNvSpPr>
              <a:spLocks noChangeArrowheads="1"/>
            </p:cNvSpPr>
            <p:nvPr/>
          </p:nvSpPr>
          <p:spPr bwMode="auto">
            <a:xfrm>
              <a:off x="1517" y="226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12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2" name="Rectangle 44"/>
            <p:cNvSpPr>
              <a:spLocks noChangeArrowheads="1"/>
            </p:cNvSpPr>
            <p:nvPr/>
          </p:nvSpPr>
          <p:spPr bwMode="auto">
            <a:xfrm>
              <a:off x="1878" y="226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3" name="Rectangle 45"/>
            <p:cNvSpPr>
              <a:spLocks noChangeArrowheads="1"/>
            </p:cNvSpPr>
            <p:nvPr/>
          </p:nvSpPr>
          <p:spPr bwMode="auto">
            <a:xfrm>
              <a:off x="2239" y="226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30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4" name="Rectangle 46"/>
            <p:cNvSpPr>
              <a:spLocks noChangeArrowheads="1"/>
            </p:cNvSpPr>
            <p:nvPr/>
          </p:nvSpPr>
          <p:spPr bwMode="auto">
            <a:xfrm>
              <a:off x="2481" y="2262"/>
              <a:ext cx="2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>
                  <a:solidFill>
                    <a:srgbClr val="000000"/>
                  </a:solidFill>
                  <a:latin typeface="+mn-lt"/>
                </a:rPr>
                <a:t>NE12L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5" name="Rectangle 47"/>
            <p:cNvSpPr>
              <a:spLocks noChangeArrowheads="1"/>
            </p:cNvSpPr>
            <p:nvPr/>
          </p:nvSpPr>
          <p:spPr bwMode="auto">
            <a:xfrm>
              <a:off x="412" y="2396"/>
              <a:ext cx="11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101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6" name="Rectangle 48"/>
            <p:cNvSpPr>
              <a:spLocks noChangeArrowheads="1"/>
            </p:cNvSpPr>
            <p:nvPr/>
          </p:nvSpPr>
          <p:spPr bwMode="auto">
            <a:xfrm>
              <a:off x="794" y="2396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66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7" name="Rectangle 49"/>
            <p:cNvSpPr>
              <a:spLocks noChangeArrowheads="1"/>
            </p:cNvSpPr>
            <p:nvPr/>
          </p:nvSpPr>
          <p:spPr bwMode="auto">
            <a:xfrm>
              <a:off x="1155" y="2396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8" name="Rectangle 50"/>
            <p:cNvSpPr>
              <a:spLocks noChangeArrowheads="1"/>
            </p:cNvSpPr>
            <p:nvPr/>
          </p:nvSpPr>
          <p:spPr bwMode="auto">
            <a:xfrm>
              <a:off x="1517" y="2396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12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19" name="Rectangle 51"/>
            <p:cNvSpPr>
              <a:spLocks noChangeArrowheads="1"/>
            </p:cNvSpPr>
            <p:nvPr/>
          </p:nvSpPr>
          <p:spPr bwMode="auto">
            <a:xfrm>
              <a:off x="1878" y="2396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0" name="Rectangle 52"/>
            <p:cNvSpPr>
              <a:spLocks noChangeArrowheads="1"/>
            </p:cNvSpPr>
            <p:nvPr/>
          </p:nvSpPr>
          <p:spPr bwMode="auto">
            <a:xfrm>
              <a:off x="2239" y="2396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21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1" name="Rectangle 53"/>
            <p:cNvSpPr>
              <a:spLocks noChangeArrowheads="1"/>
            </p:cNvSpPr>
            <p:nvPr/>
          </p:nvSpPr>
          <p:spPr bwMode="auto">
            <a:xfrm>
              <a:off x="2481" y="2396"/>
              <a:ext cx="22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>
                  <a:solidFill>
                    <a:srgbClr val="000000"/>
                  </a:solidFill>
                  <a:latin typeface="+mn-lt"/>
                </a:rPr>
                <a:t>NE12H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2" name="Rectangle 54"/>
            <p:cNvSpPr>
              <a:spLocks noChangeArrowheads="1"/>
            </p:cNvSpPr>
            <p:nvPr/>
          </p:nvSpPr>
          <p:spPr bwMode="auto">
            <a:xfrm>
              <a:off x="412" y="2530"/>
              <a:ext cx="11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3" name="Rectangle 55"/>
            <p:cNvSpPr>
              <a:spLocks noChangeArrowheads="1"/>
            </p:cNvSpPr>
            <p:nvPr/>
          </p:nvSpPr>
          <p:spPr bwMode="auto">
            <a:xfrm>
              <a:off x="794" y="2530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66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4" name="Rectangle 56"/>
            <p:cNvSpPr>
              <a:spLocks noChangeArrowheads="1"/>
            </p:cNvSpPr>
            <p:nvPr/>
          </p:nvSpPr>
          <p:spPr bwMode="auto">
            <a:xfrm>
              <a:off x="1155" y="2530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5" name="Rectangle 57"/>
            <p:cNvSpPr>
              <a:spLocks noChangeArrowheads="1"/>
            </p:cNvSpPr>
            <p:nvPr/>
          </p:nvSpPr>
          <p:spPr bwMode="auto">
            <a:xfrm>
              <a:off x="1517" y="2530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14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6" name="Rectangle 58"/>
            <p:cNvSpPr>
              <a:spLocks noChangeArrowheads="1"/>
            </p:cNvSpPr>
            <p:nvPr/>
          </p:nvSpPr>
          <p:spPr bwMode="auto">
            <a:xfrm>
              <a:off x="1878" y="2530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7" name="Rectangle 59"/>
            <p:cNvSpPr>
              <a:spLocks noChangeArrowheads="1"/>
            </p:cNvSpPr>
            <p:nvPr/>
          </p:nvSpPr>
          <p:spPr bwMode="auto">
            <a:xfrm>
              <a:off x="2239" y="2530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32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8" name="Rectangle 60"/>
            <p:cNvSpPr>
              <a:spLocks noChangeArrowheads="1"/>
            </p:cNvSpPr>
            <p:nvPr/>
          </p:nvSpPr>
          <p:spPr bwMode="auto">
            <a:xfrm>
              <a:off x="2481" y="2530"/>
              <a:ext cx="2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>
                  <a:solidFill>
                    <a:srgbClr val="000000"/>
                  </a:solidFill>
                  <a:latin typeface="+mn-lt"/>
                </a:rPr>
                <a:t>NE14L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29" name="Rectangle 61"/>
            <p:cNvSpPr>
              <a:spLocks noChangeArrowheads="1"/>
            </p:cNvSpPr>
            <p:nvPr/>
          </p:nvSpPr>
          <p:spPr bwMode="auto">
            <a:xfrm>
              <a:off x="412" y="2664"/>
              <a:ext cx="11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0" name="Rectangle 62"/>
            <p:cNvSpPr>
              <a:spLocks noChangeArrowheads="1"/>
            </p:cNvSpPr>
            <p:nvPr/>
          </p:nvSpPr>
          <p:spPr bwMode="auto">
            <a:xfrm>
              <a:off x="794" y="2664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66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1" name="Rectangle 63"/>
            <p:cNvSpPr>
              <a:spLocks noChangeArrowheads="1"/>
            </p:cNvSpPr>
            <p:nvPr/>
          </p:nvSpPr>
          <p:spPr bwMode="auto">
            <a:xfrm>
              <a:off x="1155" y="2664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2" name="Rectangle 64"/>
            <p:cNvSpPr>
              <a:spLocks noChangeArrowheads="1"/>
            </p:cNvSpPr>
            <p:nvPr/>
          </p:nvSpPr>
          <p:spPr bwMode="auto">
            <a:xfrm>
              <a:off x="1517" y="2664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14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3" name="Rectangle 65"/>
            <p:cNvSpPr>
              <a:spLocks noChangeArrowheads="1"/>
            </p:cNvSpPr>
            <p:nvPr/>
          </p:nvSpPr>
          <p:spPr bwMode="auto">
            <a:xfrm>
              <a:off x="1878" y="2664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4" name="Rectangle 66"/>
            <p:cNvSpPr>
              <a:spLocks noChangeArrowheads="1"/>
            </p:cNvSpPr>
            <p:nvPr/>
          </p:nvSpPr>
          <p:spPr bwMode="auto">
            <a:xfrm>
              <a:off x="2239" y="2664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21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5" name="Rectangle 67"/>
            <p:cNvSpPr>
              <a:spLocks noChangeArrowheads="1"/>
            </p:cNvSpPr>
            <p:nvPr/>
          </p:nvSpPr>
          <p:spPr bwMode="auto">
            <a:xfrm>
              <a:off x="2481" y="2664"/>
              <a:ext cx="22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>
                  <a:solidFill>
                    <a:srgbClr val="000000"/>
                  </a:solidFill>
                  <a:latin typeface="+mn-lt"/>
                </a:rPr>
                <a:t>NE14H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6" name="Rectangle 68"/>
            <p:cNvSpPr>
              <a:spLocks noChangeArrowheads="1"/>
            </p:cNvSpPr>
            <p:nvPr/>
          </p:nvSpPr>
          <p:spPr bwMode="auto">
            <a:xfrm>
              <a:off x="433" y="2798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7" name="Rectangle 69"/>
            <p:cNvSpPr>
              <a:spLocks noChangeArrowheads="1"/>
            </p:cNvSpPr>
            <p:nvPr/>
          </p:nvSpPr>
          <p:spPr bwMode="auto">
            <a:xfrm>
              <a:off x="794" y="2798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80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8" name="Rectangle 70"/>
            <p:cNvSpPr>
              <a:spLocks noChangeArrowheads="1"/>
            </p:cNvSpPr>
            <p:nvPr/>
          </p:nvSpPr>
          <p:spPr bwMode="auto">
            <a:xfrm>
              <a:off x="1155" y="2798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66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39" name="Rectangle 71"/>
            <p:cNvSpPr>
              <a:spLocks noChangeArrowheads="1"/>
            </p:cNvSpPr>
            <p:nvPr/>
          </p:nvSpPr>
          <p:spPr bwMode="auto">
            <a:xfrm>
              <a:off x="1517" y="2798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12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0" name="Rectangle 72"/>
            <p:cNvSpPr>
              <a:spLocks noChangeArrowheads="1"/>
            </p:cNvSpPr>
            <p:nvPr/>
          </p:nvSpPr>
          <p:spPr bwMode="auto">
            <a:xfrm>
              <a:off x="1878" y="2798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18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1" name="Rectangle 73"/>
            <p:cNvSpPr>
              <a:spLocks noChangeArrowheads="1"/>
            </p:cNvSpPr>
            <p:nvPr/>
          </p:nvSpPr>
          <p:spPr bwMode="auto">
            <a:xfrm>
              <a:off x="2239" y="2798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36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2" name="Rectangle 74"/>
            <p:cNvSpPr>
              <a:spLocks noChangeArrowheads="1"/>
            </p:cNvSpPr>
            <p:nvPr/>
          </p:nvSpPr>
          <p:spPr bwMode="auto">
            <a:xfrm>
              <a:off x="2481" y="2798"/>
              <a:ext cx="2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 dirty="0">
                  <a:solidFill>
                    <a:srgbClr val="000000"/>
                  </a:solidFill>
                  <a:latin typeface="+mn-lt"/>
                </a:rPr>
                <a:t>SBNE12</a:t>
              </a:r>
              <a:endParaRPr lang="he-IL" altLang="he-IL" sz="1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3" name="Rectangle 75"/>
            <p:cNvSpPr>
              <a:spLocks noChangeArrowheads="1"/>
            </p:cNvSpPr>
            <p:nvPr/>
          </p:nvSpPr>
          <p:spPr bwMode="auto">
            <a:xfrm>
              <a:off x="433" y="293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25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4" name="Rectangle 76"/>
            <p:cNvSpPr>
              <a:spLocks noChangeArrowheads="1"/>
            </p:cNvSpPr>
            <p:nvPr/>
          </p:nvSpPr>
          <p:spPr bwMode="auto">
            <a:xfrm>
              <a:off x="794" y="293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64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5" name="Rectangle 77"/>
            <p:cNvSpPr>
              <a:spLocks noChangeArrowheads="1"/>
            </p:cNvSpPr>
            <p:nvPr/>
          </p:nvSpPr>
          <p:spPr bwMode="auto">
            <a:xfrm>
              <a:off x="1155" y="293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54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6" name="Rectangle 78"/>
            <p:cNvSpPr>
              <a:spLocks noChangeArrowheads="1"/>
            </p:cNvSpPr>
            <p:nvPr/>
          </p:nvSpPr>
          <p:spPr bwMode="auto">
            <a:xfrm>
              <a:off x="1517" y="293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10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7" name="Rectangle 79"/>
            <p:cNvSpPr>
              <a:spLocks noChangeArrowheads="1"/>
            </p:cNvSpPr>
            <p:nvPr/>
          </p:nvSpPr>
          <p:spPr bwMode="auto">
            <a:xfrm>
              <a:off x="1899" y="2932"/>
              <a:ext cx="3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9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8" name="Rectangle 80"/>
            <p:cNvSpPr>
              <a:spLocks noChangeArrowheads="1"/>
            </p:cNvSpPr>
            <p:nvPr/>
          </p:nvSpPr>
          <p:spPr bwMode="auto">
            <a:xfrm>
              <a:off x="2239" y="2932"/>
              <a:ext cx="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he-IL" altLang="he-IL" sz="1400">
                  <a:solidFill>
                    <a:srgbClr val="000000"/>
                  </a:solidFill>
                  <a:latin typeface="+mn-lt"/>
                </a:rPr>
                <a:t>26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49" name="Rectangle 81"/>
            <p:cNvSpPr>
              <a:spLocks noChangeArrowheads="1"/>
            </p:cNvSpPr>
            <p:nvPr/>
          </p:nvSpPr>
          <p:spPr bwMode="auto">
            <a:xfrm>
              <a:off x="2481" y="2932"/>
              <a:ext cx="2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he-IL" sz="1400">
                  <a:solidFill>
                    <a:srgbClr val="000000"/>
                  </a:solidFill>
                  <a:latin typeface="+mn-lt"/>
                </a:rPr>
                <a:t>SBNE10</a:t>
              </a:r>
              <a:endParaRPr lang="he-IL" altLang="he-IL" sz="1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350" name="Line 82"/>
            <p:cNvSpPr>
              <a:spLocks noChangeShapeType="1"/>
            </p:cNvSpPr>
            <p:nvPr/>
          </p:nvSpPr>
          <p:spPr bwMode="auto">
            <a:xfrm flipV="1">
              <a:off x="288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51" name="Rectangle 83"/>
            <p:cNvSpPr>
              <a:spLocks noChangeArrowheads="1"/>
            </p:cNvSpPr>
            <p:nvPr/>
          </p:nvSpPr>
          <p:spPr bwMode="auto">
            <a:xfrm>
              <a:off x="288" y="1560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52" name="Line 84"/>
            <p:cNvSpPr>
              <a:spLocks noChangeShapeType="1"/>
            </p:cNvSpPr>
            <p:nvPr/>
          </p:nvSpPr>
          <p:spPr bwMode="auto">
            <a:xfrm flipV="1">
              <a:off x="649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53" name="Rectangle 85"/>
            <p:cNvSpPr>
              <a:spLocks noChangeArrowheads="1"/>
            </p:cNvSpPr>
            <p:nvPr/>
          </p:nvSpPr>
          <p:spPr bwMode="auto">
            <a:xfrm>
              <a:off x="649" y="1560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54" name="Line 86"/>
            <p:cNvSpPr>
              <a:spLocks noChangeShapeType="1"/>
            </p:cNvSpPr>
            <p:nvPr/>
          </p:nvSpPr>
          <p:spPr bwMode="auto">
            <a:xfrm flipV="1">
              <a:off x="1011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55" name="Rectangle 87"/>
            <p:cNvSpPr>
              <a:spLocks noChangeArrowheads="1"/>
            </p:cNvSpPr>
            <p:nvPr/>
          </p:nvSpPr>
          <p:spPr bwMode="auto">
            <a:xfrm>
              <a:off x="1011" y="1560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56" name="Line 88"/>
            <p:cNvSpPr>
              <a:spLocks noChangeShapeType="1"/>
            </p:cNvSpPr>
            <p:nvPr/>
          </p:nvSpPr>
          <p:spPr bwMode="auto">
            <a:xfrm flipV="1">
              <a:off x="1372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57" name="Rectangle 89"/>
            <p:cNvSpPr>
              <a:spLocks noChangeArrowheads="1"/>
            </p:cNvSpPr>
            <p:nvPr/>
          </p:nvSpPr>
          <p:spPr bwMode="auto">
            <a:xfrm>
              <a:off x="1372" y="1560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58" name="Line 90"/>
            <p:cNvSpPr>
              <a:spLocks noChangeShapeType="1"/>
            </p:cNvSpPr>
            <p:nvPr/>
          </p:nvSpPr>
          <p:spPr bwMode="auto">
            <a:xfrm flipV="1">
              <a:off x="1733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59" name="Rectangle 91"/>
            <p:cNvSpPr>
              <a:spLocks noChangeArrowheads="1"/>
            </p:cNvSpPr>
            <p:nvPr/>
          </p:nvSpPr>
          <p:spPr bwMode="auto">
            <a:xfrm>
              <a:off x="1733" y="1560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60" name="Line 92"/>
            <p:cNvSpPr>
              <a:spLocks noChangeShapeType="1"/>
            </p:cNvSpPr>
            <p:nvPr/>
          </p:nvSpPr>
          <p:spPr bwMode="auto">
            <a:xfrm flipV="1">
              <a:off x="2095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61" name="Rectangle 93"/>
            <p:cNvSpPr>
              <a:spLocks noChangeArrowheads="1"/>
            </p:cNvSpPr>
            <p:nvPr/>
          </p:nvSpPr>
          <p:spPr bwMode="auto">
            <a:xfrm>
              <a:off x="2095" y="1560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62" name="Line 94"/>
            <p:cNvSpPr>
              <a:spLocks noChangeShapeType="1"/>
            </p:cNvSpPr>
            <p:nvPr/>
          </p:nvSpPr>
          <p:spPr bwMode="auto">
            <a:xfrm flipV="1">
              <a:off x="2456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63" name="Rectangle 95"/>
            <p:cNvSpPr>
              <a:spLocks noChangeArrowheads="1"/>
            </p:cNvSpPr>
            <p:nvPr/>
          </p:nvSpPr>
          <p:spPr bwMode="auto">
            <a:xfrm>
              <a:off x="2456" y="1560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64" name="Rectangle 96"/>
            <p:cNvSpPr>
              <a:spLocks noChangeArrowheads="1"/>
            </p:cNvSpPr>
            <p:nvPr/>
          </p:nvSpPr>
          <p:spPr bwMode="auto">
            <a:xfrm>
              <a:off x="293" y="1560"/>
              <a:ext cx="2540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65" name="Line 97"/>
            <p:cNvSpPr>
              <a:spLocks noChangeShapeType="1"/>
            </p:cNvSpPr>
            <p:nvPr/>
          </p:nvSpPr>
          <p:spPr bwMode="auto">
            <a:xfrm flipV="1">
              <a:off x="2828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66" name="Rectangle 98"/>
            <p:cNvSpPr>
              <a:spLocks noChangeArrowheads="1"/>
            </p:cNvSpPr>
            <p:nvPr/>
          </p:nvSpPr>
          <p:spPr bwMode="auto">
            <a:xfrm>
              <a:off x="2828" y="1560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67" name="Rectangle 99"/>
            <p:cNvSpPr>
              <a:spLocks noChangeArrowheads="1"/>
            </p:cNvSpPr>
            <p:nvPr/>
          </p:nvSpPr>
          <p:spPr bwMode="auto">
            <a:xfrm>
              <a:off x="283" y="1560"/>
              <a:ext cx="10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68" name="Line 100"/>
            <p:cNvSpPr>
              <a:spLocks noChangeShapeType="1"/>
            </p:cNvSpPr>
            <p:nvPr/>
          </p:nvSpPr>
          <p:spPr bwMode="auto">
            <a:xfrm>
              <a:off x="649" y="1570"/>
              <a:ext cx="0" cy="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69" name="Rectangle 101"/>
            <p:cNvSpPr>
              <a:spLocks noChangeArrowheads="1"/>
            </p:cNvSpPr>
            <p:nvPr/>
          </p:nvSpPr>
          <p:spPr bwMode="auto">
            <a:xfrm>
              <a:off x="649" y="1570"/>
              <a:ext cx="6" cy="1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70" name="Line 102"/>
            <p:cNvSpPr>
              <a:spLocks noChangeShapeType="1"/>
            </p:cNvSpPr>
            <p:nvPr/>
          </p:nvSpPr>
          <p:spPr bwMode="auto">
            <a:xfrm>
              <a:off x="1011" y="1570"/>
              <a:ext cx="0" cy="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71" name="Rectangle 103"/>
            <p:cNvSpPr>
              <a:spLocks noChangeArrowheads="1"/>
            </p:cNvSpPr>
            <p:nvPr/>
          </p:nvSpPr>
          <p:spPr bwMode="auto">
            <a:xfrm>
              <a:off x="1011" y="1570"/>
              <a:ext cx="5" cy="1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72" name="Line 104"/>
            <p:cNvSpPr>
              <a:spLocks noChangeShapeType="1"/>
            </p:cNvSpPr>
            <p:nvPr/>
          </p:nvSpPr>
          <p:spPr bwMode="auto">
            <a:xfrm>
              <a:off x="1372" y="1570"/>
              <a:ext cx="0" cy="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73" name="Rectangle 105"/>
            <p:cNvSpPr>
              <a:spLocks noChangeArrowheads="1"/>
            </p:cNvSpPr>
            <p:nvPr/>
          </p:nvSpPr>
          <p:spPr bwMode="auto">
            <a:xfrm>
              <a:off x="1372" y="1570"/>
              <a:ext cx="5" cy="1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74" name="Line 106"/>
            <p:cNvSpPr>
              <a:spLocks noChangeShapeType="1"/>
            </p:cNvSpPr>
            <p:nvPr/>
          </p:nvSpPr>
          <p:spPr bwMode="auto">
            <a:xfrm>
              <a:off x="1733" y="1570"/>
              <a:ext cx="0" cy="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75" name="Rectangle 107"/>
            <p:cNvSpPr>
              <a:spLocks noChangeArrowheads="1"/>
            </p:cNvSpPr>
            <p:nvPr/>
          </p:nvSpPr>
          <p:spPr bwMode="auto">
            <a:xfrm>
              <a:off x="1733" y="1570"/>
              <a:ext cx="6" cy="1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76" name="Line 108"/>
            <p:cNvSpPr>
              <a:spLocks noChangeShapeType="1"/>
            </p:cNvSpPr>
            <p:nvPr/>
          </p:nvSpPr>
          <p:spPr bwMode="auto">
            <a:xfrm>
              <a:off x="2095" y="1570"/>
              <a:ext cx="0" cy="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77" name="Rectangle 109"/>
            <p:cNvSpPr>
              <a:spLocks noChangeArrowheads="1"/>
            </p:cNvSpPr>
            <p:nvPr/>
          </p:nvSpPr>
          <p:spPr bwMode="auto">
            <a:xfrm>
              <a:off x="2095" y="1570"/>
              <a:ext cx="5" cy="1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78" name="Rectangle 110"/>
            <p:cNvSpPr>
              <a:spLocks noChangeArrowheads="1"/>
            </p:cNvSpPr>
            <p:nvPr/>
          </p:nvSpPr>
          <p:spPr bwMode="auto">
            <a:xfrm>
              <a:off x="293" y="1694"/>
              <a:ext cx="2540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79" name="Line 111"/>
            <p:cNvSpPr>
              <a:spLocks noChangeShapeType="1"/>
            </p:cNvSpPr>
            <p:nvPr/>
          </p:nvSpPr>
          <p:spPr bwMode="auto">
            <a:xfrm>
              <a:off x="293" y="1833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80" name="Rectangle 112"/>
            <p:cNvSpPr>
              <a:spLocks noChangeArrowheads="1"/>
            </p:cNvSpPr>
            <p:nvPr/>
          </p:nvSpPr>
          <p:spPr bwMode="auto">
            <a:xfrm>
              <a:off x="293" y="1833"/>
              <a:ext cx="21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81" name="Line 113"/>
            <p:cNvSpPr>
              <a:spLocks noChangeShapeType="1"/>
            </p:cNvSpPr>
            <p:nvPr/>
          </p:nvSpPr>
          <p:spPr bwMode="auto">
            <a:xfrm>
              <a:off x="2452" y="1833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82" name="Rectangle 114"/>
            <p:cNvSpPr>
              <a:spLocks noChangeArrowheads="1"/>
            </p:cNvSpPr>
            <p:nvPr/>
          </p:nvSpPr>
          <p:spPr bwMode="auto">
            <a:xfrm>
              <a:off x="2461" y="1833"/>
              <a:ext cx="362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83" name="Line 115"/>
            <p:cNvSpPr>
              <a:spLocks noChangeShapeType="1"/>
            </p:cNvSpPr>
            <p:nvPr/>
          </p:nvSpPr>
          <p:spPr bwMode="auto">
            <a:xfrm>
              <a:off x="293" y="1967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84" name="Rectangle 116"/>
            <p:cNvSpPr>
              <a:spLocks noChangeArrowheads="1"/>
            </p:cNvSpPr>
            <p:nvPr/>
          </p:nvSpPr>
          <p:spPr bwMode="auto">
            <a:xfrm>
              <a:off x="293" y="1967"/>
              <a:ext cx="215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85" name="Line 117"/>
            <p:cNvSpPr>
              <a:spLocks noChangeShapeType="1"/>
            </p:cNvSpPr>
            <p:nvPr/>
          </p:nvSpPr>
          <p:spPr bwMode="auto">
            <a:xfrm>
              <a:off x="2461" y="1967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86" name="Rectangle 118"/>
            <p:cNvSpPr>
              <a:spLocks noChangeArrowheads="1"/>
            </p:cNvSpPr>
            <p:nvPr/>
          </p:nvSpPr>
          <p:spPr bwMode="auto">
            <a:xfrm>
              <a:off x="2461" y="1967"/>
              <a:ext cx="36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87" name="Line 119"/>
            <p:cNvSpPr>
              <a:spLocks noChangeShapeType="1"/>
            </p:cNvSpPr>
            <p:nvPr/>
          </p:nvSpPr>
          <p:spPr bwMode="auto">
            <a:xfrm>
              <a:off x="293" y="2102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88" name="Rectangle 120"/>
            <p:cNvSpPr>
              <a:spLocks noChangeArrowheads="1"/>
            </p:cNvSpPr>
            <p:nvPr/>
          </p:nvSpPr>
          <p:spPr bwMode="auto">
            <a:xfrm>
              <a:off x="293" y="2102"/>
              <a:ext cx="21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89" name="Line 121"/>
            <p:cNvSpPr>
              <a:spLocks noChangeShapeType="1"/>
            </p:cNvSpPr>
            <p:nvPr/>
          </p:nvSpPr>
          <p:spPr bwMode="auto">
            <a:xfrm>
              <a:off x="2461" y="2102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90" name="Rectangle 122"/>
            <p:cNvSpPr>
              <a:spLocks noChangeArrowheads="1"/>
            </p:cNvSpPr>
            <p:nvPr/>
          </p:nvSpPr>
          <p:spPr bwMode="auto">
            <a:xfrm>
              <a:off x="2461" y="2102"/>
              <a:ext cx="362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91" name="Line 123"/>
            <p:cNvSpPr>
              <a:spLocks noChangeShapeType="1"/>
            </p:cNvSpPr>
            <p:nvPr/>
          </p:nvSpPr>
          <p:spPr bwMode="auto">
            <a:xfrm>
              <a:off x="293" y="2236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92" name="Rectangle 124"/>
            <p:cNvSpPr>
              <a:spLocks noChangeArrowheads="1"/>
            </p:cNvSpPr>
            <p:nvPr/>
          </p:nvSpPr>
          <p:spPr bwMode="auto">
            <a:xfrm>
              <a:off x="293" y="2236"/>
              <a:ext cx="21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93" name="Line 125"/>
            <p:cNvSpPr>
              <a:spLocks noChangeShapeType="1"/>
            </p:cNvSpPr>
            <p:nvPr/>
          </p:nvSpPr>
          <p:spPr bwMode="auto">
            <a:xfrm>
              <a:off x="2461" y="2236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94" name="Rectangle 126"/>
            <p:cNvSpPr>
              <a:spLocks noChangeArrowheads="1"/>
            </p:cNvSpPr>
            <p:nvPr/>
          </p:nvSpPr>
          <p:spPr bwMode="auto">
            <a:xfrm>
              <a:off x="2461" y="2236"/>
              <a:ext cx="362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95" name="Line 127"/>
            <p:cNvSpPr>
              <a:spLocks noChangeShapeType="1"/>
            </p:cNvSpPr>
            <p:nvPr/>
          </p:nvSpPr>
          <p:spPr bwMode="auto">
            <a:xfrm>
              <a:off x="293" y="2370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96" name="Rectangle 128"/>
            <p:cNvSpPr>
              <a:spLocks noChangeArrowheads="1"/>
            </p:cNvSpPr>
            <p:nvPr/>
          </p:nvSpPr>
          <p:spPr bwMode="auto">
            <a:xfrm>
              <a:off x="293" y="2370"/>
              <a:ext cx="21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97" name="Line 129"/>
            <p:cNvSpPr>
              <a:spLocks noChangeShapeType="1"/>
            </p:cNvSpPr>
            <p:nvPr/>
          </p:nvSpPr>
          <p:spPr bwMode="auto">
            <a:xfrm>
              <a:off x="2461" y="2370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398" name="Rectangle 130"/>
            <p:cNvSpPr>
              <a:spLocks noChangeArrowheads="1"/>
            </p:cNvSpPr>
            <p:nvPr/>
          </p:nvSpPr>
          <p:spPr bwMode="auto">
            <a:xfrm>
              <a:off x="2461" y="2370"/>
              <a:ext cx="362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399" name="Line 131"/>
            <p:cNvSpPr>
              <a:spLocks noChangeShapeType="1"/>
            </p:cNvSpPr>
            <p:nvPr/>
          </p:nvSpPr>
          <p:spPr bwMode="auto">
            <a:xfrm>
              <a:off x="293" y="2504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00" name="Rectangle 132"/>
            <p:cNvSpPr>
              <a:spLocks noChangeArrowheads="1"/>
            </p:cNvSpPr>
            <p:nvPr/>
          </p:nvSpPr>
          <p:spPr bwMode="auto">
            <a:xfrm>
              <a:off x="293" y="2504"/>
              <a:ext cx="21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01" name="Line 133"/>
            <p:cNvSpPr>
              <a:spLocks noChangeShapeType="1"/>
            </p:cNvSpPr>
            <p:nvPr/>
          </p:nvSpPr>
          <p:spPr bwMode="auto">
            <a:xfrm>
              <a:off x="2461" y="2504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02" name="Rectangle 134"/>
            <p:cNvSpPr>
              <a:spLocks noChangeArrowheads="1"/>
            </p:cNvSpPr>
            <p:nvPr/>
          </p:nvSpPr>
          <p:spPr bwMode="auto">
            <a:xfrm>
              <a:off x="2461" y="2504"/>
              <a:ext cx="362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03" name="Line 135"/>
            <p:cNvSpPr>
              <a:spLocks noChangeShapeType="1"/>
            </p:cNvSpPr>
            <p:nvPr/>
          </p:nvSpPr>
          <p:spPr bwMode="auto">
            <a:xfrm>
              <a:off x="293" y="2638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04" name="Rectangle 136"/>
            <p:cNvSpPr>
              <a:spLocks noChangeArrowheads="1"/>
            </p:cNvSpPr>
            <p:nvPr/>
          </p:nvSpPr>
          <p:spPr bwMode="auto">
            <a:xfrm>
              <a:off x="293" y="2638"/>
              <a:ext cx="21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05" name="Line 137"/>
            <p:cNvSpPr>
              <a:spLocks noChangeShapeType="1"/>
            </p:cNvSpPr>
            <p:nvPr/>
          </p:nvSpPr>
          <p:spPr bwMode="auto">
            <a:xfrm>
              <a:off x="2461" y="2638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06" name="Rectangle 138"/>
            <p:cNvSpPr>
              <a:spLocks noChangeArrowheads="1"/>
            </p:cNvSpPr>
            <p:nvPr/>
          </p:nvSpPr>
          <p:spPr bwMode="auto">
            <a:xfrm>
              <a:off x="2461" y="2638"/>
              <a:ext cx="362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07" name="Line 139"/>
            <p:cNvSpPr>
              <a:spLocks noChangeShapeType="1"/>
            </p:cNvSpPr>
            <p:nvPr/>
          </p:nvSpPr>
          <p:spPr bwMode="auto">
            <a:xfrm>
              <a:off x="293" y="2772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08" name="Rectangle 140"/>
            <p:cNvSpPr>
              <a:spLocks noChangeArrowheads="1"/>
            </p:cNvSpPr>
            <p:nvPr/>
          </p:nvSpPr>
          <p:spPr bwMode="auto">
            <a:xfrm>
              <a:off x="293" y="2772"/>
              <a:ext cx="215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09" name="Line 141"/>
            <p:cNvSpPr>
              <a:spLocks noChangeShapeType="1"/>
            </p:cNvSpPr>
            <p:nvPr/>
          </p:nvSpPr>
          <p:spPr bwMode="auto">
            <a:xfrm>
              <a:off x="2461" y="2772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10" name="Rectangle 142"/>
            <p:cNvSpPr>
              <a:spLocks noChangeArrowheads="1"/>
            </p:cNvSpPr>
            <p:nvPr/>
          </p:nvSpPr>
          <p:spPr bwMode="auto">
            <a:xfrm>
              <a:off x="2461" y="2772"/>
              <a:ext cx="36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11" name="Line 143"/>
            <p:cNvSpPr>
              <a:spLocks noChangeShapeType="1"/>
            </p:cNvSpPr>
            <p:nvPr/>
          </p:nvSpPr>
          <p:spPr bwMode="auto">
            <a:xfrm>
              <a:off x="293" y="2907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12" name="Rectangle 144"/>
            <p:cNvSpPr>
              <a:spLocks noChangeArrowheads="1"/>
            </p:cNvSpPr>
            <p:nvPr/>
          </p:nvSpPr>
          <p:spPr bwMode="auto">
            <a:xfrm>
              <a:off x="293" y="2907"/>
              <a:ext cx="21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13" name="Line 145"/>
            <p:cNvSpPr>
              <a:spLocks noChangeShapeType="1"/>
            </p:cNvSpPr>
            <p:nvPr/>
          </p:nvSpPr>
          <p:spPr bwMode="auto">
            <a:xfrm>
              <a:off x="2461" y="2907"/>
              <a:ext cx="36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14" name="Rectangle 146"/>
            <p:cNvSpPr>
              <a:spLocks noChangeArrowheads="1"/>
            </p:cNvSpPr>
            <p:nvPr/>
          </p:nvSpPr>
          <p:spPr bwMode="auto">
            <a:xfrm>
              <a:off x="2461" y="2907"/>
              <a:ext cx="362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15" name="Line 147"/>
            <p:cNvSpPr>
              <a:spLocks noChangeShapeType="1"/>
            </p:cNvSpPr>
            <p:nvPr/>
          </p:nvSpPr>
          <p:spPr bwMode="auto">
            <a:xfrm>
              <a:off x="288" y="1704"/>
              <a:ext cx="0" cy="13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16" name="Rectangle 148"/>
            <p:cNvSpPr>
              <a:spLocks noChangeArrowheads="1"/>
            </p:cNvSpPr>
            <p:nvPr/>
          </p:nvSpPr>
          <p:spPr bwMode="auto">
            <a:xfrm>
              <a:off x="288" y="1704"/>
              <a:ext cx="5" cy="1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17" name="Line 149"/>
            <p:cNvSpPr>
              <a:spLocks noChangeShapeType="1"/>
            </p:cNvSpPr>
            <p:nvPr/>
          </p:nvSpPr>
          <p:spPr bwMode="auto">
            <a:xfrm>
              <a:off x="649" y="1704"/>
              <a:ext cx="0" cy="13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18" name="Rectangle 150"/>
            <p:cNvSpPr>
              <a:spLocks noChangeArrowheads="1"/>
            </p:cNvSpPr>
            <p:nvPr/>
          </p:nvSpPr>
          <p:spPr bwMode="auto">
            <a:xfrm>
              <a:off x="649" y="1704"/>
              <a:ext cx="6" cy="1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19" name="Line 151"/>
            <p:cNvSpPr>
              <a:spLocks noChangeShapeType="1"/>
            </p:cNvSpPr>
            <p:nvPr/>
          </p:nvSpPr>
          <p:spPr bwMode="auto">
            <a:xfrm>
              <a:off x="1011" y="1704"/>
              <a:ext cx="0" cy="13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20" name="Rectangle 152"/>
            <p:cNvSpPr>
              <a:spLocks noChangeArrowheads="1"/>
            </p:cNvSpPr>
            <p:nvPr/>
          </p:nvSpPr>
          <p:spPr bwMode="auto">
            <a:xfrm>
              <a:off x="1011" y="1704"/>
              <a:ext cx="5" cy="1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21" name="Line 153"/>
            <p:cNvSpPr>
              <a:spLocks noChangeShapeType="1"/>
            </p:cNvSpPr>
            <p:nvPr/>
          </p:nvSpPr>
          <p:spPr bwMode="auto">
            <a:xfrm>
              <a:off x="1372" y="1704"/>
              <a:ext cx="0" cy="13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22" name="Rectangle 154"/>
            <p:cNvSpPr>
              <a:spLocks noChangeArrowheads="1"/>
            </p:cNvSpPr>
            <p:nvPr/>
          </p:nvSpPr>
          <p:spPr bwMode="auto">
            <a:xfrm>
              <a:off x="1372" y="1704"/>
              <a:ext cx="5" cy="1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23" name="Line 155"/>
            <p:cNvSpPr>
              <a:spLocks noChangeShapeType="1"/>
            </p:cNvSpPr>
            <p:nvPr/>
          </p:nvSpPr>
          <p:spPr bwMode="auto">
            <a:xfrm>
              <a:off x="1733" y="1704"/>
              <a:ext cx="0" cy="13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24" name="Rectangle 156"/>
            <p:cNvSpPr>
              <a:spLocks noChangeArrowheads="1"/>
            </p:cNvSpPr>
            <p:nvPr/>
          </p:nvSpPr>
          <p:spPr bwMode="auto">
            <a:xfrm>
              <a:off x="1733" y="1704"/>
              <a:ext cx="6" cy="1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25" name="Line 157"/>
            <p:cNvSpPr>
              <a:spLocks noChangeShapeType="1"/>
            </p:cNvSpPr>
            <p:nvPr/>
          </p:nvSpPr>
          <p:spPr bwMode="auto">
            <a:xfrm>
              <a:off x="2095" y="1704"/>
              <a:ext cx="0" cy="13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26" name="Rectangle 158"/>
            <p:cNvSpPr>
              <a:spLocks noChangeArrowheads="1"/>
            </p:cNvSpPr>
            <p:nvPr/>
          </p:nvSpPr>
          <p:spPr bwMode="auto">
            <a:xfrm>
              <a:off x="2095" y="1704"/>
              <a:ext cx="5" cy="1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27" name="Line 159"/>
            <p:cNvSpPr>
              <a:spLocks noChangeShapeType="1"/>
            </p:cNvSpPr>
            <p:nvPr/>
          </p:nvSpPr>
          <p:spPr bwMode="auto">
            <a:xfrm>
              <a:off x="293" y="3041"/>
              <a:ext cx="2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28" name="Rectangle 160"/>
            <p:cNvSpPr>
              <a:spLocks noChangeArrowheads="1"/>
            </p:cNvSpPr>
            <p:nvPr/>
          </p:nvSpPr>
          <p:spPr bwMode="auto">
            <a:xfrm>
              <a:off x="293" y="3041"/>
              <a:ext cx="21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29" name="Rectangle 161"/>
            <p:cNvSpPr>
              <a:spLocks noChangeArrowheads="1"/>
            </p:cNvSpPr>
            <p:nvPr/>
          </p:nvSpPr>
          <p:spPr bwMode="auto">
            <a:xfrm>
              <a:off x="2451" y="1570"/>
              <a:ext cx="10" cy="14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30" name="Rectangle 162"/>
            <p:cNvSpPr>
              <a:spLocks noChangeArrowheads="1"/>
            </p:cNvSpPr>
            <p:nvPr/>
          </p:nvSpPr>
          <p:spPr bwMode="auto">
            <a:xfrm>
              <a:off x="2461" y="3036"/>
              <a:ext cx="372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31" name="Rectangle 163"/>
            <p:cNvSpPr>
              <a:spLocks noChangeArrowheads="1"/>
            </p:cNvSpPr>
            <p:nvPr/>
          </p:nvSpPr>
          <p:spPr bwMode="auto">
            <a:xfrm>
              <a:off x="2823" y="1570"/>
              <a:ext cx="10" cy="14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32" name="Line 164"/>
            <p:cNvSpPr>
              <a:spLocks noChangeShapeType="1"/>
            </p:cNvSpPr>
            <p:nvPr/>
          </p:nvSpPr>
          <p:spPr bwMode="auto">
            <a:xfrm>
              <a:off x="288" y="30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33" name="Rectangle 165"/>
            <p:cNvSpPr>
              <a:spLocks noChangeArrowheads="1"/>
            </p:cNvSpPr>
            <p:nvPr/>
          </p:nvSpPr>
          <p:spPr bwMode="auto">
            <a:xfrm>
              <a:off x="288" y="3046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34" name="Line 166"/>
            <p:cNvSpPr>
              <a:spLocks noChangeShapeType="1"/>
            </p:cNvSpPr>
            <p:nvPr/>
          </p:nvSpPr>
          <p:spPr bwMode="auto">
            <a:xfrm>
              <a:off x="649" y="30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35" name="Rectangle 167"/>
            <p:cNvSpPr>
              <a:spLocks noChangeArrowheads="1"/>
            </p:cNvSpPr>
            <p:nvPr/>
          </p:nvSpPr>
          <p:spPr bwMode="auto">
            <a:xfrm>
              <a:off x="649" y="3046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36" name="Line 168"/>
            <p:cNvSpPr>
              <a:spLocks noChangeShapeType="1"/>
            </p:cNvSpPr>
            <p:nvPr/>
          </p:nvSpPr>
          <p:spPr bwMode="auto">
            <a:xfrm>
              <a:off x="1011" y="30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37" name="Rectangle 169"/>
            <p:cNvSpPr>
              <a:spLocks noChangeArrowheads="1"/>
            </p:cNvSpPr>
            <p:nvPr/>
          </p:nvSpPr>
          <p:spPr bwMode="auto">
            <a:xfrm>
              <a:off x="1011" y="3046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38" name="Line 170"/>
            <p:cNvSpPr>
              <a:spLocks noChangeShapeType="1"/>
            </p:cNvSpPr>
            <p:nvPr/>
          </p:nvSpPr>
          <p:spPr bwMode="auto">
            <a:xfrm>
              <a:off x="1372" y="30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39" name="Rectangle 171"/>
            <p:cNvSpPr>
              <a:spLocks noChangeArrowheads="1"/>
            </p:cNvSpPr>
            <p:nvPr/>
          </p:nvSpPr>
          <p:spPr bwMode="auto">
            <a:xfrm>
              <a:off x="1372" y="3046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40" name="Line 172"/>
            <p:cNvSpPr>
              <a:spLocks noChangeShapeType="1"/>
            </p:cNvSpPr>
            <p:nvPr/>
          </p:nvSpPr>
          <p:spPr bwMode="auto">
            <a:xfrm>
              <a:off x="1733" y="30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41" name="Rectangle 173"/>
            <p:cNvSpPr>
              <a:spLocks noChangeArrowheads="1"/>
            </p:cNvSpPr>
            <p:nvPr/>
          </p:nvSpPr>
          <p:spPr bwMode="auto">
            <a:xfrm>
              <a:off x="1733" y="3046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42" name="Line 174"/>
            <p:cNvSpPr>
              <a:spLocks noChangeShapeType="1"/>
            </p:cNvSpPr>
            <p:nvPr/>
          </p:nvSpPr>
          <p:spPr bwMode="auto">
            <a:xfrm>
              <a:off x="2095" y="30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43" name="Rectangle 175"/>
            <p:cNvSpPr>
              <a:spLocks noChangeArrowheads="1"/>
            </p:cNvSpPr>
            <p:nvPr/>
          </p:nvSpPr>
          <p:spPr bwMode="auto">
            <a:xfrm>
              <a:off x="2095" y="3046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44" name="Line 176"/>
            <p:cNvSpPr>
              <a:spLocks noChangeShapeType="1"/>
            </p:cNvSpPr>
            <p:nvPr/>
          </p:nvSpPr>
          <p:spPr bwMode="auto">
            <a:xfrm>
              <a:off x="2456" y="30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45" name="Rectangle 177"/>
            <p:cNvSpPr>
              <a:spLocks noChangeArrowheads="1"/>
            </p:cNvSpPr>
            <p:nvPr/>
          </p:nvSpPr>
          <p:spPr bwMode="auto">
            <a:xfrm>
              <a:off x="2456" y="3046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46" name="Line 178"/>
            <p:cNvSpPr>
              <a:spLocks noChangeShapeType="1"/>
            </p:cNvSpPr>
            <p:nvPr/>
          </p:nvSpPr>
          <p:spPr bwMode="auto">
            <a:xfrm>
              <a:off x="2828" y="30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47" name="Rectangle 179"/>
            <p:cNvSpPr>
              <a:spLocks noChangeArrowheads="1"/>
            </p:cNvSpPr>
            <p:nvPr/>
          </p:nvSpPr>
          <p:spPr bwMode="auto">
            <a:xfrm>
              <a:off x="2828" y="3046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48" name="Line 180"/>
            <p:cNvSpPr>
              <a:spLocks noChangeShapeType="1"/>
            </p:cNvSpPr>
            <p:nvPr/>
          </p:nvSpPr>
          <p:spPr bwMode="auto">
            <a:xfrm>
              <a:off x="2833" y="1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49" name="Rectangle 181"/>
            <p:cNvSpPr>
              <a:spLocks noChangeArrowheads="1"/>
            </p:cNvSpPr>
            <p:nvPr/>
          </p:nvSpPr>
          <p:spPr bwMode="auto">
            <a:xfrm>
              <a:off x="2833" y="1565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50" name="Line 182"/>
            <p:cNvSpPr>
              <a:spLocks noChangeShapeType="1"/>
            </p:cNvSpPr>
            <p:nvPr/>
          </p:nvSpPr>
          <p:spPr bwMode="auto">
            <a:xfrm>
              <a:off x="2833" y="169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51" name="Rectangle 183"/>
            <p:cNvSpPr>
              <a:spLocks noChangeArrowheads="1"/>
            </p:cNvSpPr>
            <p:nvPr/>
          </p:nvSpPr>
          <p:spPr bwMode="auto">
            <a:xfrm>
              <a:off x="2833" y="1699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52" name="Line 184"/>
            <p:cNvSpPr>
              <a:spLocks noChangeShapeType="1"/>
            </p:cNvSpPr>
            <p:nvPr/>
          </p:nvSpPr>
          <p:spPr bwMode="auto">
            <a:xfrm>
              <a:off x="2833" y="183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53" name="Rectangle 185"/>
            <p:cNvSpPr>
              <a:spLocks noChangeArrowheads="1"/>
            </p:cNvSpPr>
            <p:nvPr/>
          </p:nvSpPr>
          <p:spPr bwMode="auto">
            <a:xfrm>
              <a:off x="2833" y="1833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54" name="Line 186"/>
            <p:cNvSpPr>
              <a:spLocks noChangeShapeType="1"/>
            </p:cNvSpPr>
            <p:nvPr/>
          </p:nvSpPr>
          <p:spPr bwMode="auto">
            <a:xfrm>
              <a:off x="2833" y="196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55" name="Rectangle 187"/>
            <p:cNvSpPr>
              <a:spLocks noChangeArrowheads="1"/>
            </p:cNvSpPr>
            <p:nvPr/>
          </p:nvSpPr>
          <p:spPr bwMode="auto">
            <a:xfrm>
              <a:off x="2833" y="1967"/>
              <a:ext cx="5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56" name="Line 188"/>
            <p:cNvSpPr>
              <a:spLocks noChangeShapeType="1"/>
            </p:cNvSpPr>
            <p:nvPr/>
          </p:nvSpPr>
          <p:spPr bwMode="auto">
            <a:xfrm>
              <a:off x="2833" y="210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57" name="Rectangle 189"/>
            <p:cNvSpPr>
              <a:spLocks noChangeArrowheads="1"/>
            </p:cNvSpPr>
            <p:nvPr/>
          </p:nvSpPr>
          <p:spPr bwMode="auto">
            <a:xfrm>
              <a:off x="2833" y="2102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58" name="Line 190"/>
            <p:cNvSpPr>
              <a:spLocks noChangeShapeType="1"/>
            </p:cNvSpPr>
            <p:nvPr/>
          </p:nvSpPr>
          <p:spPr bwMode="auto">
            <a:xfrm>
              <a:off x="2833" y="223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59" name="Rectangle 191"/>
            <p:cNvSpPr>
              <a:spLocks noChangeArrowheads="1"/>
            </p:cNvSpPr>
            <p:nvPr/>
          </p:nvSpPr>
          <p:spPr bwMode="auto">
            <a:xfrm>
              <a:off x="2833" y="2236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60" name="Line 192"/>
            <p:cNvSpPr>
              <a:spLocks noChangeShapeType="1"/>
            </p:cNvSpPr>
            <p:nvPr/>
          </p:nvSpPr>
          <p:spPr bwMode="auto">
            <a:xfrm>
              <a:off x="2833" y="237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61" name="Rectangle 193"/>
            <p:cNvSpPr>
              <a:spLocks noChangeArrowheads="1"/>
            </p:cNvSpPr>
            <p:nvPr/>
          </p:nvSpPr>
          <p:spPr bwMode="auto">
            <a:xfrm>
              <a:off x="2833" y="2370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62" name="Line 194"/>
            <p:cNvSpPr>
              <a:spLocks noChangeShapeType="1"/>
            </p:cNvSpPr>
            <p:nvPr/>
          </p:nvSpPr>
          <p:spPr bwMode="auto">
            <a:xfrm>
              <a:off x="2833" y="250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63" name="Rectangle 195"/>
            <p:cNvSpPr>
              <a:spLocks noChangeArrowheads="1"/>
            </p:cNvSpPr>
            <p:nvPr/>
          </p:nvSpPr>
          <p:spPr bwMode="auto">
            <a:xfrm>
              <a:off x="2833" y="2504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64" name="Line 196"/>
            <p:cNvSpPr>
              <a:spLocks noChangeShapeType="1"/>
            </p:cNvSpPr>
            <p:nvPr/>
          </p:nvSpPr>
          <p:spPr bwMode="auto">
            <a:xfrm>
              <a:off x="2833" y="263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65" name="Rectangle 197"/>
            <p:cNvSpPr>
              <a:spLocks noChangeArrowheads="1"/>
            </p:cNvSpPr>
            <p:nvPr/>
          </p:nvSpPr>
          <p:spPr bwMode="auto">
            <a:xfrm>
              <a:off x="2833" y="2638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66" name="Line 198"/>
            <p:cNvSpPr>
              <a:spLocks noChangeShapeType="1"/>
            </p:cNvSpPr>
            <p:nvPr/>
          </p:nvSpPr>
          <p:spPr bwMode="auto">
            <a:xfrm>
              <a:off x="2833" y="277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67" name="Rectangle 199"/>
            <p:cNvSpPr>
              <a:spLocks noChangeArrowheads="1"/>
            </p:cNvSpPr>
            <p:nvPr/>
          </p:nvSpPr>
          <p:spPr bwMode="auto">
            <a:xfrm>
              <a:off x="2833" y="2772"/>
              <a:ext cx="5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68" name="Line 200"/>
            <p:cNvSpPr>
              <a:spLocks noChangeShapeType="1"/>
            </p:cNvSpPr>
            <p:nvPr/>
          </p:nvSpPr>
          <p:spPr bwMode="auto">
            <a:xfrm>
              <a:off x="2833" y="290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69" name="Rectangle 201"/>
            <p:cNvSpPr>
              <a:spLocks noChangeArrowheads="1"/>
            </p:cNvSpPr>
            <p:nvPr/>
          </p:nvSpPr>
          <p:spPr bwMode="auto">
            <a:xfrm>
              <a:off x="2833" y="2907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  <p:sp>
          <p:nvSpPr>
            <p:cNvPr id="11470" name="Line 202"/>
            <p:cNvSpPr>
              <a:spLocks noChangeShapeType="1"/>
            </p:cNvSpPr>
            <p:nvPr/>
          </p:nvSpPr>
          <p:spPr bwMode="auto">
            <a:xfrm>
              <a:off x="2833" y="304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400"/>
            </a:p>
          </p:txBody>
        </p:sp>
        <p:sp>
          <p:nvSpPr>
            <p:cNvPr id="11471" name="Rectangle 203"/>
            <p:cNvSpPr>
              <a:spLocks noChangeArrowheads="1"/>
            </p:cNvSpPr>
            <p:nvPr/>
          </p:nvSpPr>
          <p:spPr bwMode="auto">
            <a:xfrm>
              <a:off x="2833" y="3041"/>
              <a:ext cx="5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000">
                  <a:solidFill>
                    <a:srgbClr val="A7B0B4"/>
                  </a:solidFill>
                  <a:latin typeface="Helvetica Roman" charset="0"/>
                  <a:cs typeface="Arial" pitchFamily="34" charset="0"/>
                </a:defRPr>
              </a:lvl9pPr>
            </a:lstStyle>
            <a:p>
              <a:pPr eaLnBrk="1" hangingPunct="1"/>
              <a:endParaRPr lang="he-IL" altLang="he-IL" sz="1400">
                <a:latin typeface="+mn-lt"/>
              </a:endParaRPr>
            </a:p>
          </p:txBody>
        </p:sp>
      </p:grpSp>
      <p:sp>
        <p:nvSpPr>
          <p:cNvPr id="208" name="Title 6"/>
          <p:cNvSpPr txBox="1">
            <a:spLocks/>
          </p:cNvSpPr>
          <p:nvPr/>
        </p:nvSpPr>
        <p:spPr>
          <a:xfrm>
            <a:off x="609600" y="490662"/>
            <a:ext cx="9422837" cy="562074"/>
          </a:xfrm>
          <a:prstGeom prst="rect">
            <a:avLst/>
          </a:prstGeom>
        </p:spPr>
        <p:txBody>
          <a:bodyPr/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5AAA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6pPr>
            <a:lvl7pPr marL="6858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7pPr>
            <a:lvl8pPr marL="10287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8pPr>
            <a:lvl9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he-IL" dirty="0"/>
              <a:t>Dimensions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921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7" b="95612" l="4252" r="9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239" y="4361925"/>
            <a:ext cx="1602975" cy="200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087" y="1088648"/>
            <a:ext cx="6222617" cy="51298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1286234"/>
            <a:ext cx="5270376" cy="451924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  <a:buSzPct val="60000"/>
              <a:buFont typeface="Wingdings" panose="05000000000000000000" pitchFamily="2" charset="2"/>
              <a:buChar char="q"/>
            </a:pPr>
            <a:r>
              <a:rPr lang="es-ES_tradnl" dirty="0"/>
              <a:t>Case </a:t>
            </a:r>
            <a:r>
              <a:rPr lang="es-ES_tradnl" dirty="0" err="1"/>
              <a:t>hardened</a:t>
            </a:r>
            <a:r>
              <a:rPr lang="es-ES_tradnl" dirty="0"/>
              <a:t> </a:t>
            </a:r>
            <a:r>
              <a:rPr lang="es-ES_tradnl" dirty="0" err="1"/>
              <a:t>steel</a:t>
            </a:r>
            <a:r>
              <a:rPr lang="es-ES_tradnl" dirty="0"/>
              <a:t> </a:t>
            </a:r>
            <a:r>
              <a:rPr lang="es-ES_tradnl" dirty="0" err="1"/>
              <a:t>shell</a:t>
            </a:r>
            <a:endParaRPr lang="es-ES_tradnl" dirty="0"/>
          </a:p>
          <a:p>
            <a:pPr>
              <a:spcBef>
                <a:spcPts val="600"/>
              </a:spcBef>
              <a:buSzPct val="60000"/>
              <a:buFont typeface="Wingdings" panose="05000000000000000000" pitchFamily="2" charset="2"/>
              <a:buChar char="q"/>
            </a:pPr>
            <a:r>
              <a:rPr lang="es-ES_tradnl" dirty="0"/>
              <a:t>Chrome </a:t>
            </a:r>
            <a:r>
              <a:rPr lang="es-ES_tradnl" dirty="0" err="1"/>
              <a:t>plated</a:t>
            </a:r>
            <a:r>
              <a:rPr lang="es-ES_tradnl" dirty="0"/>
              <a:t> </a:t>
            </a:r>
            <a:r>
              <a:rPr lang="es-ES_tradnl" dirty="0" err="1"/>
              <a:t>boron</a:t>
            </a:r>
            <a:r>
              <a:rPr lang="es-ES_tradnl" dirty="0"/>
              <a:t> </a:t>
            </a:r>
            <a:r>
              <a:rPr lang="es-ES_tradnl" dirty="0" err="1"/>
              <a:t>steel</a:t>
            </a:r>
            <a:r>
              <a:rPr lang="es-ES_tradnl" dirty="0"/>
              <a:t> </a:t>
            </a:r>
            <a:r>
              <a:rPr lang="es-ES_tradnl" dirty="0" err="1"/>
              <a:t>shackle</a:t>
            </a:r>
            <a:endParaRPr lang="es-ES_tradnl" dirty="0"/>
          </a:p>
          <a:p>
            <a:pPr lvl="1">
              <a:spcBef>
                <a:spcPts val="600"/>
              </a:spcBef>
            </a:pPr>
            <a:r>
              <a:rPr lang="es-ES_tradnl" sz="1600" dirty="0" err="1"/>
              <a:t>Cut</a:t>
            </a:r>
            <a:r>
              <a:rPr lang="es-ES_tradnl" sz="1600" dirty="0"/>
              <a:t> &amp; </a:t>
            </a:r>
            <a:r>
              <a:rPr lang="es-ES_tradnl" sz="1600" dirty="0" err="1"/>
              <a:t>saw</a:t>
            </a:r>
            <a:r>
              <a:rPr lang="es-ES_tradnl" sz="1600" dirty="0"/>
              <a:t> </a:t>
            </a:r>
            <a:r>
              <a:rPr lang="es-ES_tradnl" sz="1600" dirty="0" err="1"/>
              <a:t>resistant</a:t>
            </a:r>
            <a:endParaRPr lang="es-ES_tradnl" sz="1600" dirty="0"/>
          </a:p>
          <a:p>
            <a:pPr>
              <a:spcBef>
                <a:spcPts val="600"/>
              </a:spcBef>
              <a:buSzPct val="60000"/>
              <a:buFont typeface="Wingdings" panose="05000000000000000000" pitchFamily="2" charset="2"/>
              <a:buChar char="q"/>
            </a:pPr>
            <a:r>
              <a:rPr lang="es-ES_tradnl" dirty="0" err="1"/>
              <a:t>Hasp</a:t>
            </a:r>
            <a:r>
              <a:rPr lang="es-ES_tradnl" dirty="0"/>
              <a:t> </a:t>
            </a:r>
            <a:r>
              <a:rPr lang="es-ES_tradnl" dirty="0" err="1"/>
              <a:t>option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C 10,13,16</a:t>
            </a:r>
          </a:p>
          <a:p>
            <a:pPr>
              <a:spcBef>
                <a:spcPts val="600"/>
              </a:spcBef>
              <a:buSzPct val="60000"/>
              <a:buFont typeface="Wingdings" panose="05000000000000000000" pitchFamily="2" charset="2"/>
              <a:buChar char="q"/>
            </a:pPr>
            <a:r>
              <a:rPr lang="es-ES_tradnl" dirty="0" err="1"/>
              <a:t>Shackel</a:t>
            </a:r>
            <a:r>
              <a:rPr lang="es-ES_tradnl" dirty="0"/>
              <a:t> protector </a:t>
            </a:r>
            <a:r>
              <a:rPr lang="es-ES_tradnl" dirty="0" err="1"/>
              <a:t>options</a:t>
            </a:r>
            <a:endParaRPr lang="es-ES_tradnl" dirty="0"/>
          </a:p>
          <a:p>
            <a:pPr>
              <a:spcBef>
                <a:spcPts val="600"/>
              </a:spcBef>
              <a:buSzPct val="60000"/>
              <a:buFont typeface="Wingdings" panose="05000000000000000000" pitchFamily="2" charset="2"/>
              <a:buChar char="q"/>
            </a:pPr>
            <a:r>
              <a:rPr lang="es-ES_tradnl" dirty="0" err="1"/>
              <a:t>Finishes</a:t>
            </a:r>
            <a:r>
              <a:rPr lang="es-ES_tradnl" dirty="0"/>
              <a:t> – </a:t>
            </a:r>
            <a:r>
              <a:rPr lang="es-ES_tradnl" dirty="0" smtClean="0"/>
              <a:t>Chrome-Nickel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/>
              <a:t>Black </a:t>
            </a:r>
            <a:r>
              <a:rPr lang="es-ES_tradnl" dirty="0" err="1" smtClean="0"/>
              <a:t>electrophoretic</a:t>
            </a:r>
            <a:r>
              <a:rPr lang="es-ES_tradnl" dirty="0" smtClean="0"/>
              <a:t> </a:t>
            </a:r>
            <a:r>
              <a:rPr lang="es-ES_tradnl" dirty="0" err="1" smtClean="0"/>
              <a:t>plating</a:t>
            </a:r>
            <a:endParaRPr lang="es-ES_tradnl" dirty="0"/>
          </a:p>
          <a:p>
            <a:pPr>
              <a:spcBef>
                <a:spcPts val="600"/>
              </a:spcBef>
              <a:buSzPct val="60000"/>
              <a:buFont typeface="Wingdings" panose="05000000000000000000" pitchFamily="2" charset="2"/>
              <a:buChar char="q"/>
            </a:pPr>
            <a:r>
              <a:rPr lang="es-ES_tradnl" dirty="0" smtClean="0"/>
              <a:t>EN 12320 </a:t>
            </a:r>
            <a:r>
              <a:rPr lang="es-ES_tradnl" dirty="0"/>
              <a:t>grade 2,3,4,5</a:t>
            </a:r>
          </a:p>
          <a:p>
            <a:pPr>
              <a:spcBef>
                <a:spcPts val="600"/>
              </a:spcBef>
              <a:buSzPct val="60000"/>
              <a:buFont typeface="Wingdings" panose="05000000000000000000" pitchFamily="2" charset="2"/>
              <a:buChar char="q"/>
            </a:pPr>
            <a:r>
              <a:rPr lang="es-ES_tradnl" dirty="0" err="1"/>
              <a:t>All</a:t>
            </a:r>
            <a:r>
              <a:rPr lang="es-ES_tradnl" dirty="0"/>
              <a:t> </a:t>
            </a:r>
            <a:r>
              <a:rPr lang="es-ES_tradnl" dirty="0" err="1"/>
              <a:t>cylinder</a:t>
            </a:r>
            <a:r>
              <a:rPr lang="es-ES_tradnl" dirty="0"/>
              <a:t> </a:t>
            </a:r>
            <a:r>
              <a:rPr lang="es-ES_tradnl" dirty="0" err="1"/>
              <a:t>platforms</a:t>
            </a:r>
            <a:r>
              <a:rPr lang="es-ES_tradnl" dirty="0"/>
              <a:t> &amp; </a:t>
            </a:r>
            <a:r>
              <a:rPr lang="es-ES_tradnl" dirty="0" err="1"/>
              <a:t>key</a:t>
            </a:r>
            <a:r>
              <a:rPr lang="es-ES_tradnl" dirty="0"/>
              <a:t> </a:t>
            </a:r>
            <a:r>
              <a:rPr lang="es-ES_tradnl" dirty="0" err="1"/>
              <a:t>blanks</a:t>
            </a:r>
            <a:endParaRPr lang="es-ES_tradnl" dirty="0"/>
          </a:p>
          <a:p>
            <a:pPr>
              <a:spcBef>
                <a:spcPts val="1000"/>
              </a:spcBef>
              <a:buSzPct val="60000"/>
              <a:buFont typeface="Wingdings" panose="05000000000000000000" pitchFamily="2" charset="2"/>
              <a:buChar char="q"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4461B7-18C8-4FC1-9A9D-1AA24E63EF62}" type="slidenum">
              <a:rPr lang="en-GB" smtClean="0">
                <a:solidFill>
                  <a:prstClr val="white"/>
                </a:solidFill>
              </a:rPr>
              <a:pPr/>
              <a:t>14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 </a:t>
            </a:r>
            <a:r>
              <a:rPr lang="en-GB" dirty="0" smtClean="0"/>
              <a:t>Series </a:t>
            </a:r>
            <a:r>
              <a:rPr lang="en-GB" dirty="0"/>
              <a:t>Padlocks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521" y="4608462"/>
            <a:ext cx="1472741" cy="1763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182" l="9932" r="89971">
                        <a14:foregroundMark x1="36399" y1="16061" x2="31311" y2="32727"/>
                        <a14:foregroundMark x1="62035" y1="25515" x2="63014" y2="47273"/>
                        <a14:foregroundMark x1="65117" y1="22182" x2="67564" y2="51152"/>
                        <a14:foregroundMark x1="59491" y1="11818" x2="46575" y2="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608462"/>
            <a:ext cx="2196528" cy="177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1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9422837" cy="562074"/>
          </a:xfrm>
        </p:spPr>
        <p:txBody>
          <a:bodyPr/>
          <a:lstStyle/>
          <a:p>
            <a:r>
              <a:rPr lang="en-GB" dirty="0"/>
              <a:t>G </a:t>
            </a:r>
            <a:r>
              <a:rPr lang="en-GB" dirty="0" smtClean="0"/>
              <a:t>Series </a:t>
            </a:r>
            <a:r>
              <a:rPr lang="en-GB" dirty="0"/>
              <a:t>Padlocks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268760"/>
            <a:ext cx="5544616" cy="532859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s-ES_tradnl" dirty="0" err="1" smtClean="0">
                <a:latin typeface="+mj-lt"/>
              </a:rPr>
              <a:t>Satin</a:t>
            </a:r>
            <a:r>
              <a:rPr lang="es-ES_tradnl" dirty="0" smtClean="0">
                <a:latin typeface="+mj-lt"/>
              </a:rPr>
              <a:t> Chrome-Nickel </a:t>
            </a:r>
            <a:r>
              <a:rPr lang="es-ES_tradnl" dirty="0" err="1">
                <a:latin typeface="+mj-lt"/>
              </a:rPr>
              <a:t>plated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brass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body</a:t>
            </a:r>
            <a:endParaRPr lang="es-ES_tradnl" dirty="0">
              <a:latin typeface="+mj-lt"/>
            </a:endParaRP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s-ES_tradnl" dirty="0" err="1">
                <a:latin typeface="+mj-lt"/>
              </a:rPr>
              <a:t>Double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ball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bearing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mechanism</a:t>
            </a:r>
            <a:endParaRPr lang="es-ES_tradnl" dirty="0">
              <a:latin typeface="+mj-lt"/>
            </a:endParaRP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s-ES_tradnl" dirty="0">
                <a:latin typeface="+mj-lt"/>
              </a:rPr>
              <a:t>Chrome </a:t>
            </a:r>
            <a:r>
              <a:rPr lang="es-ES_tradnl" dirty="0" err="1">
                <a:latin typeface="+mj-lt"/>
              </a:rPr>
              <a:t>Plated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 smtClean="0">
                <a:latin typeface="+mj-lt"/>
              </a:rPr>
              <a:t>hardened</a:t>
            </a:r>
            <a:r>
              <a:rPr lang="es-ES_tradnl" dirty="0" smtClean="0">
                <a:latin typeface="+mj-lt"/>
              </a:rPr>
              <a:t> </a:t>
            </a:r>
            <a:r>
              <a:rPr lang="es-ES_tradnl" dirty="0" err="1" smtClean="0">
                <a:latin typeface="+mj-lt"/>
              </a:rPr>
              <a:t>boron</a:t>
            </a:r>
            <a:r>
              <a:rPr lang="es-ES_tradnl" dirty="0" smtClean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steel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shackle</a:t>
            </a:r>
            <a:endParaRPr lang="es-ES_tradnl" dirty="0">
              <a:latin typeface="+mj-lt"/>
            </a:endParaRPr>
          </a:p>
          <a:p>
            <a:pPr lvl="1"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</a:pPr>
            <a:r>
              <a:rPr lang="es-ES_tradnl" sz="1800" dirty="0" err="1">
                <a:latin typeface="+mj-lt"/>
              </a:rPr>
              <a:t>Cut</a:t>
            </a:r>
            <a:r>
              <a:rPr lang="es-ES_tradnl" sz="1800" dirty="0">
                <a:latin typeface="+mj-lt"/>
              </a:rPr>
              <a:t> &amp; </a:t>
            </a:r>
            <a:r>
              <a:rPr lang="es-ES_tradnl" sz="1800" dirty="0" err="1">
                <a:latin typeface="+mj-lt"/>
              </a:rPr>
              <a:t>Saw</a:t>
            </a:r>
            <a:r>
              <a:rPr lang="es-ES_tradnl" sz="1800" dirty="0">
                <a:latin typeface="+mj-lt"/>
              </a:rPr>
              <a:t> </a:t>
            </a:r>
            <a:r>
              <a:rPr lang="es-ES_tradnl" sz="1800" dirty="0" err="1">
                <a:latin typeface="+mj-lt"/>
              </a:rPr>
              <a:t>resistant</a:t>
            </a:r>
            <a:endParaRPr lang="es-ES_tradnl" sz="1800" dirty="0">
              <a:latin typeface="+mj-lt"/>
            </a:endParaRP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s-ES_tradnl" dirty="0" err="1" smtClean="0">
                <a:latin typeface="+mj-lt"/>
              </a:rPr>
              <a:t>Optional</a:t>
            </a:r>
            <a:r>
              <a:rPr lang="es-ES_tradnl" dirty="0" smtClean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weather</a:t>
            </a:r>
            <a:r>
              <a:rPr lang="es-ES_tradnl" dirty="0">
                <a:latin typeface="+mj-lt"/>
              </a:rPr>
              <a:t> &amp; </a:t>
            </a:r>
            <a:r>
              <a:rPr lang="es-ES_tradnl" dirty="0" err="1">
                <a:latin typeface="+mj-lt"/>
              </a:rPr>
              <a:t>corrosion</a:t>
            </a:r>
            <a:r>
              <a:rPr lang="es-ES_tradnl" dirty="0">
                <a:latin typeface="+mj-lt"/>
              </a:rPr>
              <a:t> </a:t>
            </a:r>
            <a:r>
              <a:rPr lang="es-ES_tradnl" dirty="0" err="1">
                <a:latin typeface="+mj-lt"/>
              </a:rPr>
              <a:t>protection</a:t>
            </a:r>
            <a:endParaRPr lang="es-ES_tradnl" dirty="0">
              <a:latin typeface="+mj-lt"/>
            </a:endParaRP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s-ES_tradnl" dirty="0" smtClean="0">
                <a:latin typeface="+mj-lt"/>
              </a:rPr>
              <a:t>EN 12320 - grade </a:t>
            </a:r>
            <a:r>
              <a:rPr lang="es-ES_tradnl" dirty="0">
                <a:latin typeface="+mj-lt"/>
              </a:rPr>
              <a:t>3</a:t>
            </a:r>
            <a:endParaRPr lang="es-E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461B7-18C8-4FC1-9A9D-1AA24E63EF62}" type="slidenum">
              <a:rPr lang="en-GB" smtClean="0">
                <a:solidFill>
                  <a:prstClr val="white"/>
                </a:solidFill>
              </a:rPr>
              <a:pPr/>
              <a:t>15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879976" y="1092778"/>
            <a:ext cx="6305890" cy="5123883"/>
            <a:chOff x="5879976" y="1092778"/>
            <a:chExt cx="6305890" cy="51238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9976" y="1092778"/>
              <a:ext cx="6305890" cy="51238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2968" y="2404098"/>
              <a:ext cx="2537448" cy="2761341"/>
            </a:xfrm>
            <a:prstGeom prst="rect">
              <a:avLst/>
            </a:prstGeom>
            <a:effectLst>
              <a:outerShdw blurRad="76200" dist="228600" dir="1572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16" b="96172" l="10000" r="90000">
                          <a14:foregroundMark x1="45125" y1="5104" x2="53625" y2="5800"/>
                          <a14:foregroundMark x1="33875" y1="9281" x2="37375" y2="7193"/>
                          <a14:foregroundMark x1="55375" y1="7889" x2="66875" y2="13573"/>
                          <a14:foregroundMark x1="56750" y1="7077" x2="62500" y2="10673"/>
                          <a14:foregroundMark x1="53875" y1="5220" x2="56750" y2="6845"/>
                          <a14:foregroundMark x1="76375" y1="41763" x2="76375" y2="41763"/>
                          <a14:foregroundMark x1="78375" y1="42111" x2="70250" y2="448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5999" y="2204864"/>
              <a:ext cx="2974657" cy="3205193"/>
            </a:xfrm>
            <a:prstGeom prst="rect">
              <a:avLst/>
            </a:prstGeom>
            <a:effectLst>
              <a:outerShdw blurRad="76200" dist="152400" dir="1572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45" b="96736" l="49231" r="83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5016" r="11785"/>
            <a:stretch/>
          </p:blipFill>
          <p:spPr>
            <a:xfrm>
              <a:off x="6015021" y="3284984"/>
              <a:ext cx="1584177" cy="2716091"/>
            </a:xfrm>
            <a:prstGeom prst="rect">
              <a:avLst/>
            </a:prstGeom>
            <a:effectLst>
              <a:outerShdw blurRad="76200" dist="228600" dir="1572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3181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9422837" cy="562074"/>
          </a:xfrm>
        </p:spPr>
        <p:txBody>
          <a:bodyPr/>
          <a:lstStyle/>
          <a:p>
            <a:r>
              <a:rPr lang="en-US" dirty="0"/>
              <a:t>Hockey Puck Padlock and Hasp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1100"/>
            <a:ext cx="4766320" cy="49450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Industrial and commercial use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Installation </a:t>
            </a:r>
            <a:r>
              <a:rPr lang="en-US" dirty="0" smtClean="0">
                <a:latin typeface="+mj-lt"/>
              </a:rPr>
              <a:t>with bolts</a:t>
            </a:r>
            <a:endParaRPr lang="en-US" dirty="0">
              <a:latin typeface="+mj-lt"/>
            </a:endParaRP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Suitable for different Hasp types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Operated by KIK cylinder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461B7-18C8-4FC1-9A9D-1AA24E63EF62}" type="slidenum">
              <a:rPr lang="en-GB" smtClean="0">
                <a:solidFill>
                  <a:prstClr val="white"/>
                </a:solidFill>
              </a:rPr>
              <a:pPr/>
              <a:t>16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944" y="1093766"/>
            <a:ext cx="6552728" cy="51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105" y="476672"/>
            <a:ext cx="9422837" cy="562074"/>
          </a:xfrm>
        </p:spPr>
        <p:txBody>
          <a:bodyPr/>
          <a:lstStyle/>
          <a:p>
            <a:r>
              <a:rPr lang="en-US" dirty="0" smtClean="0"/>
              <a:t>Mul-T-Lock NEW </a:t>
            </a:r>
            <a:r>
              <a:rPr lang="en-US" dirty="0" smtClean="0"/>
              <a:t>DIAMOND </a:t>
            </a:r>
            <a:r>
              <a:rPr lang="en-US" dirty="0" err="1" smtClean="0"/>
              <a:t>Hasp</a:t>
            </a:r>
            <a:r>
              <a:rPr lang="en-US" dirty="0" err="1" smtClean="0"/>
              <a:t>lock</a:t>
            </a:r>
            <a:r>
              <a:rPr lang="en-US" dirty="0" smtClean="0"/>
              <a:t> </a:t>
            </a:r>
            <a:endParaRPr lang="he-I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2052" y="1196752"/>
            <a:ext cx="7571184" cy="49450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Stainless Steel </a:t>
            </a:r>
            <a:r>
              <a:rPr lang="en-US" dirty="0" smtClean="0">
                <a:latin typeface="+mj-lt"/>
              </a:rPr>
              <a:t>housing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 smtClean="0"/>
              <a:t>Security </a:t>
            </a:r>
            <a:r>
              <a:rPr lang="en-US" dirty="0"/>
              <a:t>level</a:t>
            </a:r>
            <a:r>
              <a:rPr lang="en-US" dirty="0" smtClean="0"/>
              <a:t>: </a:t>
            </a:r>
            <a:r>
              <a:rPr lang="en-US" dirty="0"/>
              <a:t>EN 12320 Gr 5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Durable and Reliable 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Highest weather resistance</a:t>
            </a:r>
            <a:endParaRPr lang="he-IL" dirty="0">
              <a:latin typeface="+mj-lt"/>
            </a:endParaRP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Environmentally safer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Available with key retaining or Non key retaining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168" y="1054816"/>
            <a:ext cx="4295800" cy="51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6672"/>
            <a:ext cx="9422837" cy="562074"/>
          </a:xfrm>
        </p:spPr>
        <p:txBody>
          <a:bodyPr/>
          <a:lstStyle/>
          <a:p>
            <a:r>
              <a:rPr lang="en-US" dirty="0" err="1" smtClean="0"/>
              <a:t>Hasplock</a:t>
            </a:r>
            <a:r>
              <a:rPr lang="en-US" dirty="0" smtClean="0"/>
              <a:t> </a:t>
            </a:r>
            <a:r>
              <a:rPr lang="en-US" dirty="0"/>
              <a:t>DIAMOND </a:t>
            </a:r>
            <a:r>
              <a:rPr lang="en-US" dirty="0" smtClean="0"/>
              <a:t>– Technical description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1100"/>
            <a:ext cx="5621691" cy="49450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Improved mechanical design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Non Removable Locking Bolt </a:t>
            </a:r>
          </a:p>
          <a:p>
            <a:pPr marL="397668" lvl="2" indent="-202406"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altLang="en-US" sz="2000" dirty="0">
                <a:latin typeface="+mj-lt"/>
              </a:rPr>
              <a:t>Hardened steel Cr-Ni Plating Locking Bolt 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altLang="en-US" dirty="0" smtClean="0">
                <a:latin typeface="+mj-lt"/>
              </a:rPr>
              <a:t>Cylinder </a:t>
            </a:r>
            <a:r>
              <a:rPr lang="en-US" altLang="en-US" dirty="0">
                <a:latin typeface="+mj-lt"/>
              </a:rPr>
              <a:t>drilling protection </a:t>
            </a:r>
          </a:p>
          <a:p>
            <a:pPr marL="397668" lvl="2" indent="-202406"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altLang="en-US" sz="2000" dirty="0">
                <a:latin typeface="+mj-lt"/>
              </a:rPr>
              <a:t>Same protector and cylinder as NE </a:t>
            </a:r>
            <a:r>
              <a:rPr lang="en-US" altLang="en-US" sz="2000" dirty="0" smtClean="0">
                <a:latin typeface="+mj-lt"/>
              </a:rPr>
              <a:t>padlock</a:t>
            </a:r>
            <a:endParaRPr lang="en-US" altLang="en-US" sz="2000" dirty="0">
              <a:latin typeface="+mj-lt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03" b="90686" l="40650" r="88923">
                        <a14:foregroundMark x1="84553" y1="31618" x2="80386" y2="62132"/>
                        <a14:foregroundMark x1="61992" y1="41176" x2="68598" y2="43505"/>
                        <a14:foregroundMark x1="61484" y1="51103" x2="62398" y2="51348"/>
                        <a14:foregroundMark x1="67480" y1="53554" x2="61280" y2="51716"/>
                        <a14:foregroundMark x1="48476" y1="56373" x2="44919" y2="68137"/>
                        <a14:foregroundMark x1="48780" y1="63235" x2="49390" y2="68750"/>
                        <a14:foregroundMark x1="44715" y1="57721" x2="47561" y2="58578"/>
                        <a14:foregroundMark x1="55183" y1="57475" x2="55183" y2="86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961" t="11813" r="10000" b="8743"/>
          <a:stretch/>
        </p:blipFill>
        <p:spPr bwMode="auto">
          <a:xfrm>
            <a:off x="7253816" y="1340768"/>
            <a:ext cx="3414185" cy="432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760297" y="3645024"/>
            <a:ext cx="8851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50" dirty="0"/>
              <a:t>Bolt Holder 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0641" y="5295483"/>
            <a:ext cx="92044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50" dirty="0"/>
              <a:t>Locking Bolt</a:t>
            </a:r>
          </a:p>
        </p:txBody>
      </p:sp>
      <p:sp>
        <p:nvSpPr>
          <p:cNvPr id="8" name="Rectangle 7"/>
          <p:cNvSpPr/>
          <p:nvPr/>
        </p:nvSpPr>
        <p:spPr>
          <a:xfrm>
            <a:off x="8685731" y="2590612"/>
            <a:ext cx="7548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Locking Pin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2064" y="3877598"/>
            <a:ext cx="11521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Cylinder &amp; protector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0422" y="1323979"/>
            <a:ext cx="8002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50" dirty="0"/>
              <a:t>Lock body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64536" y="1988840"/>
            <a:ext cx="9957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50" dirty="0"/>
              <a:t>Counter body</a:t>
            </a:r>
          </a:p>
        </p:txBody>
      </p:sp>
    </p:spTree>
    <p:extLst>
      <p:ext uri="{BB962C8B-B14F-4D97-AF65-F5344CB8AC3E}">
        <p14:creationId xmlns:p14="http://schemas.microsoft.com/office/powerpoint/2010/main" val="11050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Container Lock</a:t>
            </a:r>
            <a:endParaRPr lang="he-IL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263352" y="1412776"/>
            <a:ext cx="3888433" cy="46805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Based on </a:t>
            </a:r>
            <a:r>
              <a:rPr lang="en-US" sz="2200" dirty="0" smtClean="0"/>
              <a:t>EN 12320 </a:t>
            </a:r>
            <a:r>
              <a:rPr lang="en-US" sz="2200" dirty="0"/>
              <a:t>Gr. </a:t>
            </a:r>
            <a:r>
              <a:rPr lang="he-IL" sz="2200" dirty="0"/>
              <a:t>5</a:t>
            </a:r>
            <a:r>
              <a:rPr lang="en-US" sz="2200" dirty="0"/>
              <a:t> </a:t>
            </a:r>
            <a:r>
              <a:rPr lang="en-US" sz="2200" dirty="0" smtClean="0"/>
              <a:t>DIAMOND </a:t>
            </a:r>
            <a:r>
              <a:rPr lang="en-US" sz="2200" dirty="0" err="1" smtClean="0"/>
              <a:t>Hasplock</a:t>
            </a:r>
            <a:endParaRPr lang="en-US" sz="2200" dirty="0"/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Suitable for moving </a:t>
            </a:r>
            <a:r>
              <a:rPr lang="en-US" sz="2200" dirty="0" smtClean="0"/>
              <a:t>or stationary containers</a:t>
            </a:r>
            <a:r>
              <a:rPr lang="en-US" sz="2200" dirty="0"/>
              <a:t>.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Adjustable </a:t>
            </a:r>
            <a:r>
              <a:rPr lang="en-US" sz="2200" dirty="0" smtClean="0"/>
              <a:t>arms clearance : 300-480 </a:t>
            </a:r>
            <a:r>
              <a:rPr lang="en-US" sz="2200" dirty="0"/>
              <a:t>mm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Industrial or transportation use.</a:t>
            </a:r>
          </a:p>
          <a:p>
            <a:pPr algn="l" defTabSz="685800" rtl="0" fontAlgn="auto"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M</a:t>
            </a:r>
            <a:r>
              <a:rPr lang="en-US" sz="2200" dirty="0" smtClean="0"/>
              <a:t>aximum </a:t>
            </a:r>
            <a:r>
              <a:rPr lang="en-US" sz="2200" dirty="0"/>
              <a:t>physical security.</a:t>
            </a:r>
            <a:endParaRPr lang="he-IL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406" y="1088648"/>
            <a:ext cx="7838530" cy="512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Padlock Portfolio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E4461B7-18C8-4FC1-9A9D-1AA24E63EF62}" type="slidenum">
              <a:rPr lang="en-GB" smtClean="0">
                <a:solidFill>
                  <a:prstClr val="white"/>
                </a:solidFill>
              </a:rPr>
              <a:pPr/>
              <a:t>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992445"/>
            <a:ext cx="3075830" cy="4061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kern="0" dirty="0">
                <a:solidFill>
                  <a:srgbClr val="00529B"/>
                </a:solidFill>
              </a:rPr>
              <a:t>C Series - 1986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84032" y="3992446"/>
            <a:ext cx="2088232" cy="4061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529B"/>
                </a:solidFill>
              </a:rPr>
              <a:t>NE Series - 2015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8288" y="2522755"/>
            <a:ext cx="3018492" cy="4061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529B"/>
                </a:solidFill>
              </a:rPr>
              <a:t>Diamond (new)</a:t>
            </a:r>
            <a:endParaRPr lang="en-US" dirty="0">
              <a:solidFill>
                <a:srgbClr val="00529B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688" y="2492896"/>
            <a:ext cx="3386572" cy="4061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kern="0" dirty="0">
                <a:solidFill>
                  <a:srgbClr val="00529B"/>
                </a:solidFill>
              </a:rPr>
              <a:t>G Series - 1998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6221" y="3526879"/>
            <a:ext cx="11024395" cy="0"/>
          </a:xfrm>
          <a:prstGeom prst="line">
            <a:avLst/>
          </a:prstGeom>
          <a:ln w="57150"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15" idx="0"/>
          </p:cNvCxnSpPr>
          <p:nvPr/>
        </p:nvCxnSpPr>
        <p:spPr>
          <a:xfrm>
            <a:off x="1537915" y="3526879"/>
            <a:ext cx="0" cy="465566"/>
          </a:xfrm>
          <a:prstGeom prst="line">
            <a:avLst/>
          </a:prstGeom>
          <a:ln w="57150">
            <a:solidFill>
              <a:srgbClr val="00529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5455" l="9932" r="89971">
                        <a14:foregroundMark x1="41536" y1="23697" x2="64090" y2="26485"/>
                        <a14:foregroundMark x1="41292" y1="17697" x2="67025" y2="22303"/>
                        <a14:foregroundMark x1="55431" y1="18424" x2="60665" y2="1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006" y="4437112"/>
            <a:ext cx="1631558" cy="1316866"/>
          </a:xfrm>
          <a:prstGeom prst="rect">
            <a:avLst/>
          </a:prstGeom>
        </p:spPr>
      </p:pic>
      <p:pic>
        <p:nvPicPr>
          <p:cNvPr id="20" name="Picture 6" descr="untitled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43" y="4552040"/>
            <a:ext cx="1060825" cy="1093153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 flipV="1">
            <a:off x="4980974" y="2996952"/>
            <a:ext cx="0" cy="529927"/>
          </a:xfrm>
          <a:prstGeom prst="line">
            <a:avLst/>
          </a:prstGeom>
          <a:ln w="57150">
            <a:solidFill>
              <a:srgbClr val="00529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64152" y="3526879"/>
            <a:ext cx="0" cy="465566"/>
          </a:xfrm>
          <a:prstGeom prst="line">
            <a:avLst/>
          </a:prstGeom>
          <a:ln w="57150">
            <a:solidFill>
              <a:srgbClr val="00529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200456" y="2996952"/>
            <a:ext cx="0" cy="529927"/>
          </a:xfrm>
          <a:prstGeom prst="line">
            <a:avLst/>
          </a:prstGeom>
          <a:ln w="57150">
            <a:solidFill>
              <a:srgbClr val="00529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55" y="4624026"/>
            <a:ext cx="1302367" cy="15593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4" b="99382" l="0" r="100000">
                        <a14:foregroundMark x1="44241" y1="6180" x2="49360" y2="5933"/>
                        <a14:foregroundMark x1="57952" y1="7046" x2="70201" y2="11001"/>
                        <a14:foregroundMark x1="71664" y1="12114" x2="80256" y2="19036"/>
                        <a14:foregroundMark x1="90494" y1="17553" x2="84461" y2="19654"/>
                        <a14:foregroundMark x1="90676" y1="17305" x2="78428" y2="19036"/>
                        <a14:foregroundMark x1="16088" y1="15575" x2="11335" y2="16564"/>
                        <a14:foregroundMark x1="50823" y1="5810" x2="58501" y2="7293"/>
                        <a14:backgroundMark x1="81481" y1="7500" x2="92593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168" y="1003377"/>
            <a:ext cx="1033170" cy="15290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1" b="97032" l="9987" r="89948">
                        <a14:foregroundMark x1="45692" y1="5088" x2="54047" y2="6118"/>
                        <a14:foregroundMark x1="34530" y1="8419" x2="38903" y2="6663"/>
                        <a14:foregroundMark x1="56332" y1="7208" x2="65013" y2="11569"/>
                        <a14:foregroundMark x1="53851" y1="5633" x2="57833" y2="6844"/>
                        <a14:foregroundMark x1="75000" y1="41248" x2="78068" y2="42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186" t="3800" r="17186"/>
          <a:stretch/>
        </p:blipFill>
        <p:spPr>
          <a:xfrm>
            <a:off x="4223792" y="1196752"/>
            <a:ext cx="909922" cy="14373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05" b="95942" l="2515" r="96658">
                        <a14:foregroundMark x1="7761" y1="73168" x2="5677" y2="49485"/>
                        <a14:foregroundMark x1="7366" y1="44397" x2="7761" y2="35978"/>
                        <a14:foregroundMark x1="12037" y1="33313" x2="14445" y2="35796"/>
                        <a14:foregroundMark x1="27129" y1="21078" x2="30471" y2="23864"/>
                        <a14:foregroundMark x1="21631" y1="28044" x2="21308" y2="35433"/>
                        <a14:foregroundMark x1="39921" y1="30164" x2="53036" y2="33858"/>
                        <a14:foregroundMark x1="39921" y1="16838" x2="39526" y2="25803"/>
                        <a14:foregroundMark x1="45131" y1="9812" x2="48976" y2="11932"/>
                        <a14:foregroundMark x1="65146" y1="26651" x2="67733" y2="27741"/>
                        <a14:foregroundMark x1="57851" y1="28407" x2="57851" y2="31375"/>
                        <a14:foregroundMark x1="60546" y1="28589" x2="62415" y2="26651"/>
                        <a14:foregroundMark x1="84405" y1="15445" x2="87424" y2="16838"/>
                        <a14:foregroundMark x1="78261" y1="17747" x2="79195" y2="17383"/>
                        <a14:foregroundMark x1="66188" y1="62810" x2="75027" y2="64204"/>
                        <a14:foregroundMark x1="66583" y1="59479" x2="76464" y2="61902"/>
                        <a14:foregroundMark x1="86992" y1="64567" x2="81674" y2="68080"/>
                        <a14:foregroundMark x1="63457" y1="41429" x2="67122" y2="43004"/>
                        <a14:foregroundMark x1="55336" y1="48395" x2="55336" y2="48395"/>
                        <a14:foregroundMark x1="52641" y1="21381" x2="53360" y2="2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4223630"/>
            <a:ext cx="3531856" cy="20957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43" b="99030" l="6329" r="96095">
                        <a14:foregroundMark x1="65844" y1="79806" x2="67056" y2="85870"/>
                        <a14:foregroundMark x1="67549" y1="89812" x2="64811" y2="92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821" y="1046226"/>
            <a:ext cx="2229426" cy="164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46686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63752" y="2276872"/>
            <a:ext cx="4816971" cy="360040"/>
          </a:xfrm>
        </p:spPr>
        <p:txBody>
          <a:bodyPr/>
          <a:lstStyle/>
          <a:p>
            <a:pPr algn="ctr"/>
            <a:r>
              <a:rPr lang="en-US" sz="4400" dirty="0" smtClean="0"/>
              <a:t>Thank you</a:t>
            </a:r>
            <a:endParaRPr lang="he-IL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2" y="274340"/>
            <a:ext cx="2210880" cy="5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1286234"/>
            <a:ext cx="6134472" cy="4519248"/>
          </a:xfrm>
        </p:spPr>
        <p:txBody>
          <a:bodyPr/>
          <a:lstStyle/>
          <a:p>
            <a:pPr marL="0" indent="0" rtl="0">
              <a:spcBef>
                <a:spcPts val="600"/>
              </a:spcBef>
              <a:buSzPct val="60000"/>
              <a:buNone/>
            </a:pPr>
            <a:r>
              <a:rPr lang="en-US" sz="2200" b="1" dirty="0"/>
              <a:t>Design for maximum efficiency and security</a:t>
            </a:r>
            <a:endParaRPr lang="en-US" sz="2200" b="1" dirty="0" smtClean="0"/>
          </a:p>
          <a:p>
            <a:pPr rtl="0">
              <a:spcBef>
                <a:spcPts val="1000"/>
              </a:spcBef>
              <a:buSzPct val="60000"/>
              <a:buFont typeface="Wingdings" panose="05000000000000000000" pitchFamily="2" charset="2"/>
              <a:buChar char="q"/>
            </a:pPr>
            <a:r>
              <a:rPr lang="en-US" sz="2200" dirty="0" smtClean="0"/>
              <a:t>Case </a:t>
            </a:r>
            <a:r>
              <a:rPr lang="en-US" sz="2200" dirty="0"/>
              <a:t>hardened solid steel </a:t>
            </a:r>
            <a:r>
              <a:rPr lang="en-US" sz="2200" dirty="0" smtClean="0"/>
              <a:t>body</a:t>
            </a:r>
            <a:endParaRPr lang="en-US" sz="2200" dirty="0"/>
          </a:p>
          <a:p>
            <a:pPr rtl="0">
              <a:spcBef>
                <a:spcPts val="1000"/>
              </a:spcBef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Black </a:t>
            </a:r>
            <a:r>
              <a:rPr lang="en-US" sz="2200" dirty="0" smtClean="0"/>
              <a:t>electrophoretic </a:t>
            </a:r>
            <a:r>
              <a:rPr lang="en-US" sz="2200" dirty="0"/>
              <a:t>plating for maximum resistance against corrosion</a:t>
            </a:r>
          </a:p>
          <a:p>
            <a:pPr rtl="0">
              <a:spcBef>
                <a:spcPts val="1000"/>
              </a:spcBef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Excellent resistance against physical attack</a:t>
            </a:r>
          </a:p>
          <a:p>
            <a:pPr rtl="0">
              <a:spcBef>
                <a:spcPts val="1000"/>
              </a:spcBef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Ball bearing locking with key retaining function</a:t>
            </a:r>
          </a:p>
          <a:p>
            <a:pPr rtl="0">
              <a:spcBef>
                <a:spcPts val="1000"/>
              </a:spcBef>
              <a:buSzPct val="60000"/>
              <a:buFont typeface="Wingdings" panose="05000000000000000000" pitchFamily="2" charset="2"/>
              <a:buChar char="q"/>
            </a:pPr>
            <a:r>
              <a:rPr lang="en-US" sz="2200" dirty="0"/>
              <a:t>Dust shutter for high durability in hard weather and environment </a:t>
            </a:r>
            <a:r>
              <a:rPr lang="en-US" sz="2200" dirty="0" smtClean="0"/>
              <a:t>conditions</a:t>
            </a:r>
          </a:p>
          <a:p>
            <a:pPr rtl="0">
              <a:spcBef>
                <a:spcPts val="1000"/>
              </a:spcBef>
              <a:buSzPct val="60000"/>
              <a:buFont typeface="Wingdings" panose="05000000000000000000" pitchFamily="2" charset="2"/>
              <a:buChar char="q"/>
            </a:pPr>
            <a:r>
              <a:rPr lang="en-US" sz="2200" dirty="0" smtClean="0"/>
              <a:t>Bumper </a:t>
            </a:r>
            <a:r>
              <a:rPr lang="en-US" sz="2200" dirty="0"/>
              <a:t>for exterior surface protection</a:t>
            </a:r>
          </a:p>
          <a:p>
            <a:pPr rtl="0">
              <a:spcBef>
                <a:spcPts val="600"/>
              </a:spcBef>
              <a:buSzPct val="60000"/>
              <a:buFont typeface="Wingdings" panose="05000000000000000000" pitchFamily="2" charset="2"/>
              <a:buChar char="q"/>
            </a:pPr>
            <a:endParaRPr lang="he-IL" sz="2200" dirty="0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he-IL" dirty="0" smtClean="0"/>
              <a:t>NE  - High Security Padlock</a:t>
            </a:r>
            <a:endParaRPr lang="he-IL" alt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0999" y="1073574"/>
            <a:ext cx="5067554" cy="51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0842"/>
            <a:ext cx="12232851" cy="51664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7088" y="1320778"/>
            <a:ext cx="6082968" cy="2482434"/>
          </a:xfrm>
          <a:prstGeom prst="rect">
            <a:avLst/>
          </a:prstGeom>
          <a:solidFill>
            <a:srgbClr val="005AAA">
              <a:alpha val="77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Content Placeholder 2"/>
          <p:cNvSpPr>
            <a:spLocks noGrp="1"/>
          </p:cNvSpPr>
          <p:nvPr>
            <p:ph sz="half" idx="4294967295"/>
          </p:nvPr>
        </p:nvSpPr>
        <p:spPr>
          <a:xfrm>
            <a:off x="606245" y="1412776"/>
            <a:ext cx="4104456" cy="2268493"/>
          </a:xfrm>
          <a:prstGeom prst="rect">
            <a:avLst/>
          </a:prstGeom>
        </p:spPr>
        <p:txBody>
          <a:bodyPr/>
          <a:lstStyle/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altLang="he-IL" sz="2200" dirty="0" smtClean="0">
                <a:solidFill>
                  <a:schemeClr val="bg1"/>
                </a:solidFill>
              </a:rPr>
              <a:t>10 </a:t>
            </a:r>
            <a:r>
              <a:rPr lang="en-US" altLang="he-IL" sz="2200" dirty="0">
                <a:solidFill>
                  <a:schemeClr val="bg1"/>
                </a:solidFill>
              </a:rPr>
              <a:t>completely new models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altLang="he-IL" sz="2200" dirty="0">
                <a:solidFill>
                  <a:schemeClr val="bg1"/>
                </a:solidFill>
              </a:rPr>
              <a:t>8 models with shackle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altLang="he-IL" sz="2200" dirty="0">
                <a:solidFill>
                  <a:schemeClr val="bg1"/>
                </a:solidFill>
              </a:rPr>
              <a:t>2 sliding bolt models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16225" y="436565"/>
            <a:ext cx="882173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5AAA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6pPr>
            <a:lvl7pPr marL="6858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7pPr>
            <a:lvl8pPr marL="10287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8pPr>
            <a:lvl9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buClr>
                <a:schemeClr val="bg1"/>
              </a:buClr>
              <a:buSzPct val="60000"/>
            </a:pPr>
            <a:r>
              <a:rPr lang="en-US" sz="2800" dirty="0"/>
              <a:t>NE </a:t>
            </a:r>
            <a:r>
              <a:rPr lang="en-US" sz="2800" dirty="0" smtClean="0"/>
              <a:t>Series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91" b="89974" l="3103" r="96795">
                        <a14:foregroundMark x1="5796" y1="42923" x2="19605" y2="73001"/>
                        <a14:foregroundMark x1="5728" y1="39908" x2="19741" y2="41481"/>
                        <a14:foregroundMark x1="16775" y1="39581" x2="15956" y2="27326"/>
                        <a14:foregroundMark x1="12854" y1="23067" x2="15956" y2="25033"/>
                        <a14:foregroundMark x1="24275" y1="44168" x2="39516" y2="45609"/>
                        <a14:foregroundMark x1="36822" y1="41874" x2="35049" y2="30734"/>
                        <a14:foregroundMark x1="37572" y1="33486" x2="38698" y2="39056"/>
                        <a14:foregroundMark x1="32526" y1="25164" x2="36243" y2="27588"/>
                        <a14:foregroundMark x1="31333" y1="25033" x2="32458" y2="24902"/>
                        <a14:foregroundMark x1="37811" y1="30734" x2="38834" y2="34731"/>
                        <a14:foregroundMark x1="33720" y1="32896" x2="33720" y2="32896"/>
                        <a14:foregroundMark x1="39345" y1="32896" x2="45073" y2="33748"/>
                        <a14:foregroundMark x1="48415" y1="30472" x2="48483" y2="35911"/>
                        <a14:foregroundMark x1="41596" y1="13368" x2="45005" y2="15793"/>
                        <a14:foregroundMark x1="56734" y1="36501" x2="62018" y2="35452"/>
                        <a14:foregroundMark x1="60143" y1="32503" x2="63041" y2="34076"/>
                        <a14:foregroundMark x1="60007" y1="32896" x2="59393" y2="31913"/>
                        <a14:foregroundMark x1="52199" y1="37877" x2="54722" y2="37484"/>
                        <a14:foregroundMark x1="54586" y1="37025" x2="55540" y2="35780"/>
                        <a14:foregroundMark x1="51995" y1="37877" x2="51995" y2="37877"/>
                        <a14:foregroundMark x1="69281" y1="12779" x2="69281" y2="12779"/>
                        <a14:foregroundMark x1="77532" y1="15793" x2="77532" y2="15793"/>
                        <a14:foregroundMark x1="78998" y1="16317" x2="78998" y2="16317"/>
                        <a14:foregroundMark x1="78043" y1="16907" x2="78043" y2="16907"/>
                        <a14:foregroundMark x1="70917" y1="10616" x2="70917" y2="10616"/>
                        <a14:foregroundMark x1="72486" y1="10944" x2="72486" y2="10944"/>
                        <a14:foregroundMark x1="73508" y1="11468" x2="73508" y2="11468"/>
                        <a14:foregroundMark x1="69349" y1="9633" x2="71497" y2="9633"/>
                        <a14:foregroundMark x1="71940" y1="9764" x2="74122" y2="12058"/>
                        <a14:foregroundMark x1="64610" y1="15072" x2="64610" y2="15072"/>
                        <a14:foregroundMark x1="62087" y1="15334" x2="62087" y2="15334"/>
                        <a14:foregroundMark x1="62462" y1="15334" x2="63178" y2="15596"/>
                        <a14:foregroundMark x1="64610" y1="14351" x2="65632" y2="14744"/>
                        <a14:foregroundMark x1="81009" y1="30013" x2="81077" y2="40170"/>
                        <a14:foregroundMark x1="94613" y1="28047" x2="94886" y2="75164"/>
                        <a14:foregroundMark x1="93931" y1="27457" x2="92533" y2="29030"/>
                        <a14:foregroundMark x1="90385" y1="27588" x2="93283" y2="28637"/>
                        <a14:foregroundMark x1="87555" y1="22215" x2="82884" y2="21625"/>
                        <a14:foregroundMark x1="80873" y1="28309" x2="87249" y2="23460"/>
                        <a14:foregroundMark x1="82646" y1="28506" x2="82884" y2="40891"/>
                        <a14:backgroundMark x1="41164" y1="22099" x2="43678" y2="3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608"/>
          <a:stretch/>
        </p:blipFill>
        <p:spPr>
          <a:xfrm>
            <a:off x="6672064" y="4077072"/>
            <a:ext cx="5256584" cy="2553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60" b="89942" l="3206" r="97442">
                        <a14:foregroundMark x1="17497" y1="23980" x2="34993" y2="25948"/>
                        <a14:foregroundMark x1="20225" y1="50219" x2="32265" y2="50364"/>
                        <a14:foregroundMark x1="46658" y1="25292" x2="51876" y2="25583"/>
                        <a14:foregroundMark x1="60027" y1="30029" x2="73533" y2="83017"/>
                        <a14:foregroundMark x1="90928" y1="30685" x2="94782" y2="31341"/>
                        <a14:foregroundMark x1="90041" y1="64942" x2="90553" y2="81633"/>
                        <a14:foregroundMark x1="67599" y1="34475" x2="80832" y2="35569"/>
                        <a14:foregroundMark x1="68929" y1="29592" x2="74795" y2="30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5038009"/>
            <a:ext cx="3096344" cy="14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he-IL" dirty="0" smtClean="0"/>
              <a:t>Target Market Segments </a:t>
            </a:r>
            <a:endParaRPr lang="he-IL" altLang="he-IL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1271587"/>
            <a:ext cx="12192000" cy="4314826"/>
          </a:xfrm>
        </p:spPr>
        <p:txBody>
          <a:bodyPr/>
          <a:lstStyle/>
          <a:p>
            <a:pPr algn="ctr"/>
            <a:r>
              <a:rPr lang="en-US" altLang="he-IL" sz="2400" dirty="0"/>
              <a:t>High </a:t>
            </a:r>
            <a:r>
              <a:rPr lang="en-US" altLang="he-IL" sz="2400" dirty="0" smtClean="0"/>
              <a:t>security </a:t>
            </a:r>
            <a:r>
              <a:rPr lang="en-US" altLang="he-IL" sz="2400" dirty="0"/>
              <a:t>protection for properties and assets </a:t>
            </a:r>
            <a:endParaRPr lang="en-US" altLang="he-IL" sz="2400" dirty="0" smtClean="0"/>
          </a:p>
          <a:p>
            <a:pPr algn="ctr"/>
            <a:r>
              <a:rPr lang="en-US" altLang="he-IL" sz="2400" dirty="0" smtClean="0"/>
              <a:t>as </a:t>
            </a:r>
            <a:r>
              <a:rPr lang="en-US" altLang="he-IL" sz="2400" dirty="0"/>
              <a:t>you expand your </a:t>
            </a:r>
            <a:r>
              <a:rPr lang="en-US" altLang="he-IL" sz="2400" dirty="0" smtClean="0"/>
              <a:t>revenue opportunities</a:t>
            </a:r>
            <a:endParaRPr lang="he-IL" altLang="he-IL" sz="2400" dirty="0" smtClean="0"/>
          </a:p>
          <a:p>
            <a:pPr algn="ctr"/>
            <a:endParaRPr lang="he-IL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401DA1C-EFF6-49E5-9AF4-D268BB377237}" type="slidenum">
              <a:rPr lang="he-IL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4395" y="2852936"/>
            <a:ext cx="10974213" cy="1656184"/>
            <a:chOff x="1310383" y="2852936"/>
            <a:chExt cx="10143206" cy="1460954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2900139" y="3875740"/>
              <a:ext cx="89535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1" eaLnBrk="1" fontAlgn="base" hangingPunct="1">
                <a:spcBef>
                  <a:spcPts val="900"/>
                </a:spcBef>
                <a:spcAft>
                  <a:spcPct val="0"/>
                </a:spcAft>
                <a:buClr>
                  <a:srgbClr val="00538C"/>
                </a:buClr>
                <a:buSzPct val="90000"/>
                <a:buFontTx/>
                <a:buNone/>
                <a:defRPr lang="en-US" altLang="en-US" sz="1800" kern="1200">
                  <a:solidFill>
                    <a:srgbClr val="00529B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202406" indent="0" algn="r" rtl="1" eaLnBrk="1" fontAlgn="base" hangingPunct="1">
                <a:spcBef>
                  <a:spcPts val="900"/>
                </a:spcBef>
                <a:spcAft>
                  <a:spcPct val="0"/>
                </a:spcAft>
                <a:buClr>
                  <a:srgbClr val="00538C"/>
                </a:buClr>
                <a:buSzPct val="90000"/>
                <a:buFontTx/>
                <a:buNone/>
                <a:defRPr lang="en-US" altLang="en-US" sz="1500" kern="1200">
                  <a:solidFill>
                    <a:srgbClr val="00529B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406004" indent="0" algn="r" rtl="1" eaLnBrk="1" fontAlgn="base" hangingPunct="1">
                <a:spcBef>
                  <a:spcPts val="900"/>
                </a:spcBef>
                <a:spcAft>
                  <a:spcPct val="0"/>
                </a:spcAft>
                <a:buClr>
                  <a:srgbClr val="00538C"/>
                </a:buClr>
                <a:buSzPct val="90000"/>
                <a:buFontTx/>
                <a:buNone/>
                <a:defRPr lang="en-US" altLang="en-US" sz="1200" kern="1200">
                  <a:solidFill>
                    <a:srgbClr val="00529B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601265" indent="0" algn="r" rtl="1" eaLnBrk="1" fontAlgn="base" hangingPunct="1">
                <a:spcBef>
                  <a:spcPts val="900"/>
                </a:spcBef>
                <a:spcAft>
                  <a:spcPct val="0"/>
                </a:spcAft>
                <a:buClr>
                  <a:srgbClr val="00538C"/>
                </a:buClr>
                <a:buSzPct val="90000"/>
                <a:buFontTx/>
                <a:buNone/>
                <a:defRPr lang="en-US" altLang="en-US" sz="900" kern="1200">
                  <a:solidFill>
                    <a:srgbClr val="00529B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944166" indent="-139304" algn="r" rtl="1" eaLnBrk="1" fontAlgn="base" hangingPunct="1">
                <a:spcBef>
                  <a:spcPts val="900"/>
                </a:spcBef>
                <a:spcAft>
                  <a:spcPct val="0"/>
                </a:spcAft>
                <a:buSzPct val="80000"/>
                <a:buBlip>
                  <a:blip r:embed="rId3"/>
                </a:buBlip>
                <a:defRPr sz="1200" kern="1200">
                  <a:solidFill>
                    <a:srgbClr val="00529B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1885950" indent="-171450" algn="r" defTabSz="685800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mtClean="0"/>
                <a:t>Retail</a:t>
              </a: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4401914" y="3875740"/>
              <a:ext cx="912813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9875" indent="-2698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SzPct val="80000"/>
              </a:pPr>
              <a:r>
                <a:rPr lang="en-US" altLang="en-US" sz="1400">
                  <a:solidFill>
                    <a:srgbClr val="00529B"/>
                  </a:solidFill>
                  <a:latin typeface="+mn-lt"/>
                </a:rPr>
                <a:t>Cargo</a:t>
              </a: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8467502" y="3875740"/>
              <a:ext cx="1309687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9875" indent="-2698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SzPct val="80000"/>
              </a:pPr>
              <a:r>
                <a:rPr lang="en-US" altLang="en-US" sz="1400" dirty="0" smtClean="0">
                  <a:solidFill>
                    <a:srgbClr val="00529B"/>
                  </a:solidFill>
                  <a:latin typeface="+mn-lt"/>
                </a:rPr>
                <a:t>Home</a:t>
              </a:r>
              <a:endParaRPr lang="en-US" altLang="en-US" sz="1400" dirty="0">
                <a:solidFill>
                  <a:srgbClr val="00529B"/>
                </a:solidFill>
                <a:latin typeface="+mn-lt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9777189" y="3875740"/>
              <a:ext cx="16764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9875" indent="-2698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SzPct val="80000"/>
              </a:pPr>
              <a:r>
                <a:rPr lang="en-US" altLang="en-US" sz="1400">
                  <a:solidFill>
                    <a:srgbClr val="00529B"/>
                  </a:solidFill>
                  <a:latin typeface="+mn-lt"/>
                </a:rPr>
                <a:t>Education</a:t>
              </a:r>
            </a:p>
          </p:txBody>
        </p:sp>
        <p:cxnSp>
          <p:nvCxnSpPr>
            <p:cNvPr id="18" name="מחבר ישר 33"/>
            <p:cNvCxnSpPr/>
            <p:nvPr/>
          </p:nvCxnSpPr>
          <p:spPr>
            <a:xfrm>
              <a:off x="2555652" y="3039128"/>
              <a:ext cx="0" cy="1060450"/>
            </a:xfrm>
            <a:prstGeom prst="line">
              <a:avLst/>
            </a:prstGeom>
            <a:ln w="15875" cmpd="sng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מחבר ישר 35"/>
            <p:cNvCxnSpPr/>
            <p:nvPr/>
          </p:nvCxnSpPr>
          <p:spPr>
            <a:xfrm>
              <a:off x="8381777" y="3051828"/>
              <a:ext cx="0" cy="1060450"/>
            </a:xfrm>
            <a:prstGeom prst="line">
              <a:avLst/>
            </a:prstGeom>
            <a:ln w="15875" cmpd="sng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מחבר ישר 36"/>
            <p:cNvCxnSpPr/>
            <p:nvPr/>
          </p:nvCxnSpPr>
          <p:spPr>
            <a:xfrm>
              <a:off x="9753377" y="3039128"/>
              <a:ext cx="0" cy="1060450"/>
            </a:xfrm>
            <a:prstGeom prst="line">
              <a:avLst/>
            </a:prstGeom>
            <a:ln w="15875" cmpd="sng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ontent Placeholder 2"/>
            <p:cNvSpPr txBox="1">
              <a:spLocks/>
            </p:cNvSpPr>
            <p:nvPr/>
          </p:nvSpPr>
          <p:spPr bwMode="auto">
            <a:xfrm>
              <a:off x="1310383" y="3875740"/>
              <a:ext cx="946150" cy="40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69875" indent="-2698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SzPct val="80000"/>
              </a:pPr>
              <a:r>
                <a:rPr lang="en-US" altLang="en-US" sz="1400" dirty="0">
                  <a:solidFill>
                    <a:srgbClr val="00529B"/>
                  </a:solidFill>
                  <a:latin typeface="+mn-lt"/>
                </a:rPr>
                <a:t>Offices</a:t>
              </a:r>
            </a:p>
          </p:txBody>
        </p:sp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808" y="3051923"/>
              <a:ext cx="733425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589" y="3048653"/>
              <a:ext cx="752475" cy="7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827" y="3185178"/>
              <a:ext cx="750887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6452" y="3058178"/>
              <a:ext cx="760412" cy="7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1" name="מחבר ישר 35"/>
            <p:cNvCxnSpPr/>
            <p:nvPr/>
          </p:nvCxnSpPr>
          <p:spPr>
            <a:xfrm>
              <a:off x="5562377" y="3050240"/>
              <a:ext cx="0" cy="1060450"/>
            </a:xfrm>
            <a:prstGeom prst="line">
              <a:avLst/>
            </a:prstGeom>
            <a:ln w="15875" cmpd="sng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מחבר ישר 36"/>
            <p:cNvCxnSpPr/>
            <p:nvPr/>
          </p:nvCxnSpPr>
          <p:spPr>
            <a:xfrm>
              <a:off x="6933977" y="3037540"/>
              <a:ext cx="0" cy="1060450"/>
            </a:xfrm>
            <a:prstGeom prst="line">
              <a:avLst/>
            </a:prstGeom>
            <a:ln w="15875" cmpd="sng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מחבר ישר 36"/>
            <p:cNvCxnSpPr/>
            <p:nvPr/>
          </p:nvCxnSpPr>
          <p:spPr>
            <a:xfrm>
              <a:off x="4114577" y="3037540"/>
              <a:ext cx="0" cy="1060450"/>
            </a:xfrm>
            <a:prstGeom prst="line">
              <a:avLst/>
            </a:prstGeom>
            <a:ln w="15875" cmpd="sng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4"/>
            <p:cNvSpPr txBox="1">
              <a:spLocks noChangeArrowheads="1"/>
            </p:cNvSpPr>
            <p:nvPr/>
          </p:nvSpPr>
          <p:spPr bwMode="auto">
            <a:xfrm>
              <a:off x="5639806" y="3875740"/>
              <a:ext cx="11767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he-IL"/>
              </a:defPPr>
              <a:lvl1pPr marL="269875" indent="-269875" algn="ctr">
                <a:spcBef>
                  <a:spcPts val="1200"/>
                </a:spcBef>
                <a:buSzPct val="80000"/>
                <a:defRPr sz="1400">
                  <a:solidFill>
                    <a:srgbClr val="00529B"/>
                  </a:solidFill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/>
                <a:t>SMB</a:t>
              </a:r>
            </a:p>
          </p:txBody>
        </p:sp>
        <p:sp>
          <p:nvSpPr>
            <p:cNvPr id="35" name="TextBox 45"/>
            <p:cNvSpPr txBox="1">
              <a:spLocks noChangeArrowheads="1"/>
            </p:cNvSpPr>
            <p:nvPr/>
          </p:nvSpPr>
          <p:spPr bwMode="auto">
            <a:xfrm>
              <a:off x="6727766" y="3879029"/>
              <a:ext cx="1878727" cy="33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marL="269875" indent="-269875" algn="ctr">
                <a:spcBef>
                  <a:spcPts val="1200"/>
                </a:spcBef>
                <a:buSzPct val="80000"/>
                <a:defRPr sz="1400">
                  <a:solidFill>
                    <a:srgbClr val="00529B"/>
                  </a:solidFill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dirty="0" smtClean="0"/>
                <a:t>Construction</a:t>
              </a:r>
              <a:endParaRPr lang="he-IL" dirty="0"/>
            </a:p>
            <a:p>
              <a:endParaRPr lang="en-US" altLang="en-US" dirty="0"/>
            </a:p>
          </p:txBody>
        </p:sp>
        <p:pic>
          <p:nvPicPr>
            <p:cNvPr id="36" name="Picture 2" descr="C:\Users\estler\AppData\Local\Temp\SNAGHTML5c2470a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653" y="3071354"/>
              <a:ext cx="749371" cy="81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C:\Users\estler\AppData\Local\Temp\SNAGHTML5c3c3a7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983" y="3033112"/>
              <a:ext cx="736295" cy="816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estler\AppData\Local\Temp\SNAGHTML2da8c8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492" y="3007894"/>
              <a:ext cx="785635" cy="87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Pin on خطاب للاستثمار العقاري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31250" y1="27656" x2="31250" y2="2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0577" y="2852936"/>
              <a:ext cx="1150360" cy="115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74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6390" b="7281"/>
          <a:stretch/>
        </p:blipFill>
        <p:spPr>
          <a:xfrm>
            <a:off x="10633" y="1052736"/>
            <a:ext cx="12178694" cy="5184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7088" y="1320778"/>
            <a:ext cx="6371000" cy="4434684"/>
          </a:xfrm>
          <a:prstGeom prst="rect">
            <a:avLst/>
          </a:prstGeom>
          <a:solidFill>
            <a:srgbClr val="005AAA">
              <a:alpha val="77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8" b="96260" l="0" r="95920">
                        <a14:foregroundMark x1="4677" y1="47317" x2="23881" y2="48780"/>
                        <a14:foregroundMark x1="20498" y1="44878" x2="18209" y2="32846"/>
                        <a14:foregroundMark x1="21393" y1="35772" x2="22886" y2="41789"/>
                        <a14:foregroundMark x1="15025" y1="26992" x2="19701" y2="29593"/>
                        <a14:foregroundMark x1="13532" y1="26829" x2="15025" y2="26667"/>
                        <a14:foregroundMark x1="21692" y1="32846" x2="22985" y2="37236"/>
                        <a14:foregroundMark x1="16617" y1="35122" x2="16617" y2="35122"/>
                        <a14:foregroundMark x1="23682" y1="35122" x2="30846" y2="36098"/>
                        <a14:foregroundMark x1="35025" y1="32683" x2="35124" y2="38374"/>
                        <a14:foregroundMark x1="26468" y1="14309" x2="30746" y2="16911"/>
                        <a14:foregroundMark x1="45572" y1="39024" x2="52239" y2="37886"/>
                        <a14:foregroundMark x1="49851" y1="34797" x2="53433" y2="36423"/>
                        <a14:foregroundMark x1="49652" y1="35122" x2="48856" y2="34146"/>
                        <a14:foregroundMark x1="39801" y1="40488" x2="42985" y2="40163"/>
                        <a14:foregroundMark x1="42886" y1="39675" x2="44080" y2="38211"/>
                        <a14:foregroundMark x1="39602" y1="40488" x2="39602" y2="40488"/>
                        <a14:foregroundMark x1="61294" y1="13659" x2="61294" y2="13659"/>
                        <a14:foregroundMark x1="71741" y1="16911" x2="71741" y2="16911"/>
                        <a14:foregroundMark x1="73532" y1="17398" x2="73532" y2="17398"/>
                        <a14:foregroundMark x1="72338" y1="18049" x2="72338" y2="18049"/>
                        <a14:foregroundMark x1="63383" y1="11382" x2="63383" y2="11382"/>
                        <a14:foregroundMark x1="65373" y1="11707" x2="65373" y2="11707"/>
                        <a14:foregroundMark x1="66667" y1="12195" x2="66667" y2="12195"/>
                        <a14:foregroundMark x1="61393" y1="10244" x2="64080" y2="10244"/>
                        <a14:foregroundMark x1="64677" y1="10407" x2="67463" y2="12846"/>
                        <a14:foregroundMark x1="55423" y1="16098" x2="55423" y2="16098"/>
                        <a14:foregroundMark x1="52239" y1="16423" x2="52239" y2="16423"/>
                        <a14:foregroundMark x1="52736" y1="16423" x2="53632" y2="16748"/>
                        <a14:foregroundMark x1="55423" y1="15285" x2="56716" y2="15772"/>
                        <a14:foregroundMark x1="76119" y1="32033" x2="76219" y2="42927"/>
                        <a14:foregroundMark x1="93234" y1="30081" x2="93532" y2="80488"/>
                        <a14:foregroundMark x1="92338" y1="29431" x2="90647" y2="31057"/>
                        <a14:foregroundMark x1="87861" y1="29593" x2="91542" y2="30569"/>
                        <a14:foregroundMark x1="84378" y1="23740" x2="78408" y2="23089"/>
                        <a14:foregroundMark x1="75920" y1="30244" x2="83980" y2="25041"/>
                        <a14:foregroundMark x1="78109" y1="30569" x2="78408" y2="43740"/>
                        <a14:backgroundMark x1="25970" y1="23577" x2="29154" y2="34309"/>
                        <a14:backgroundMark x1="0" y1="61789" x2="1592" y2="72846"/>
                        <a14:backgroundMark x1="995" y1="42764" x2="0" y2="58699"/>
                        <a14:backgroundMark x1="1194" y1="58049" x2="0" y2="67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980" y="3518924"/>
            <a:ext cx="4176464" cy="2553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4" b="89796" l="5610" r="100000">
                        <a14:foregroundMark x1="31220" y1="23907" x2="62439" y2="25948"/>
                        <a14:foregroundMark x1="36098" y1="50146" x2="57805" y2="50437"/>
                        <a14:foregroundMark x1="83415" y1="25364" x2="92683" y2="25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591" y="4533702"/>
            <a:ext cx="1702455" cy="1425274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4294967295"/>
          </p:nvPr>
        </p:nvSpPr>
        <p:spPr>
          <a:xfrm>
            <a:off x="606244" y="1412776"/>
            <a:ext cx="5921803" cy="238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EN 12320 </a:t>
            </a:r>
            <a:r>
              <a:rPr lang="en-US" sz="1800" dirty="0">
                <a:solidFill>
                  <a:schemeClr val="bg1"/>
                </a:solidFill>
              </a:rPr>
              <a:t>GR 4, 5, 6.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Hardened steel body</a:t>
            </a:r>
            <a:endParaRPr lang="en-US" sz="1800" dirty="0">
              <a:solidFill>
                <a:schemeClr val="bg1"/>
              </a:solidFill>
            </a:endParaRP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Hardened Boron Alloy Shackle </a:t>
            </a:r>
            <a:endParaRPr lang="en-US" sz="1800" dirty="0">
              <a:solidFill>
                <a:schemeClr val="bg1"/>
              </a:solidFill>
            </a:endParaRP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Drilling </a:t>
            </a:r>
            <a:r>
              <a:rPr lang="en-US" sz="1800" dirty="0" smtClean="0">
                <a:solidFill>
                  <a:schemeClr val="bg1"/>
                </a:solidFill>
              </a:rPr>
              <a:t>protection - Hardened cylinder protector</a:t>
            </a:r>
            <a:endParaRPr lang="en-US" sz="1800" dirty="0">
              <a:solidFill>
                <a:schemeClr val="bg1"/>
              </a:solidFill>
            </a:endParaRP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High corrosion resistance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Dust protection.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Shackle </a:t>
            </a:r>
            <a:r>
              <a:rPr lang="en-US" sz="1800" dirty="0" smtClean="0">
                <a:solidFill>
                  <a:schemeClr val="bg1"/>
                </a:solidFill>
              </a:rPr>
              <a:t>Diameter : 10, 12, 14  </a:t>
            </a:r>
            <a:r>
              <a:rPr lang="en-US" sz="1800" dirty="0">
                <a:solidFill>
                  <a:schemeClr val="bg1"/>
                </a:solidFill>
              </a:rPr>
              <a:t>mm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Sliding </a:t>
            </a:r>
            <a:r>
              <a:rPr lang="en-US" sz="1800" dirty="0">
                <a:solidFill>
                  <a:schemeClr val="bg1"/>
                </a:solidFill>
              </a:rPr>
              <a:t>B</a:t>
            </a:r>
            <a:r>
              <a:rPr lang="en-US" sz="1800" dirty="0" smtClean="0">
                <a:solidFill>
                  <a:schemeClr val="bg1"/>
                </a:solidFill>
              </a:rPr>
              <a:t>olt Diameter : 12 </a:t>
            </a:r>
            <a:r>
              <a:rPr lang="en-US" sz="1800" dirty="0">
                <a:solidFill>
                  <a:schemeClr val="bg1"/>
                </a:solidFill>
              </a:rPr>
              <a:t>mm</a:t>
            </a:r>
            <a:endParaRPr lang="en-US" altLang="he-IL" sz="18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16225" y="436565"/>
            <a:ext cx="882173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5AAA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6pPr>
            <a:lvl7pPr marL="6858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7pPr>
            <a:lvl8pPr marL="10287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8pPr>
            <a:lvl9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buClr>
                <a:schemeClr val="bg1"/>
              </a:buClr>
              <a:buSzPct val="60000"/>
            </a:pPr>
            <a:r>
              <a:rPr lang="en-US" sz="2800" dirty="0"/>
              <a:t>NE </a:t>
            </a:r>
            <a:r>
              <a:rPr lang="en-US" sz="2800" dirty="0" smtClean="0"/>
              <a:t>Model </a:t>
            </a:r>
            <a:r>
              <a:rPr lang="en-US" sz="2800" dirty="0" smtClean="0"/>
              <a:t>Series</a:t>
            </a:r>
            <a:endParaRPr lang="en-US" sz="2800" dirty="0"/>
          </a:p>
        </p:txBody>
      </p:sp>
      <p:pic>
        <p:nvPicPr>
          <p:cNvPr id="9" name="Picture 8" descr="catcher-assy-1.JPG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40" b="100000" l="2589" r="98382">
                        <a14:foregroundMark x1="44660" y1="61398" x2="44660" y2="61398"/>
                        <a14:foregroundMark x1="12621" y1="80243" x2="12621" y2="80243"/>
                        <a14:foregroundMark x1="16505" y1="83891" x2="16505" y2="83891"/>
                        <a14:foregroundMark x1="27508" y1="66869" x2="27508" y2="66869"/>
                        <a14:foregroundMark x1="46602" y1="92705" x2="46602" y2="92705"/>
                        <a14:foregroundMark x1="68285" y1="79331" x2="68285" y2="79331"/>
                        <a14:foregroundMark x1="72168" y1="76900" x2="72168" y2="76900"/>
                        <a14:foregroundMark x1="67314" y1="80243" x2="67314" y2="80243"/>
                        <a14:foregroundMark x1="76699" y1="82067" x2="76699" y2="82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56" y="3854817"/>
            <a:ext cx="1695298" cy="180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41137" y="5868516"/>
            <a:ext cx="5195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he-I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10L/H, NE 12L/H, NE14L/H,  SBNE 12 </a:t>
            </a:r>
            <a:r>
              <a:rPr lang="fr-FR" altLang="he-I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</a:t>
            </a:r>
            <a:endParaRPr lang="he-I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1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dirty="0"/>
              <a:t>Optional A</a:t>
            </a:r>
            <a:r>
              <a:rPr lang="en-US" sz="2400" dirty="0" smtClean="0"/>
              <a:t>pplications </a:t>
            </a:r>
            <a:r>
              <a:rPr lang="en-US" sz="2400" dirty="0"/>
              <a:t>for the </a:t>
            </a:r>
            <a:r>
              <a:rPr lang="en-US" sz="2400" dirty="0" smtClean="0"/>
              <a:t>NE Models</a:t>
            </a:r>
            <a:endParaRPr lang="he-IL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4294967295"/>
          </p:nvPr>
        </p:nvSpPr>
        <p:spPr>
          <a:xfrm>
            <a:off x="648064" y="1431157"/>
            <a:ext cx="4472355" cy="45154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>
              <a:buClr>
                <a:srgbClr val="005AAA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529B"/>
                </a:solidFill>
              </a:rPr>
              <a:t>Gates and doors</a:t>
            </a:r>
          </a:p>
          <a:p>
            <a:pPr algn="l" rtl="0">
              <a:buClr>
                <a:srgbClr val="005AAA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529B"/>
                </a:solidFill>
              </a:rPr>
              <a:t>Warehouses </a:t>
            </a:r>
          </a:p>
          <a:p>
            <a:pPr algn="l" rtl="0">
              <a:buClr>
                <a:srgbClr val="005AAA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529B"/>
                </a:solidFill>
              </a:rPr>
              <a:t>Industrial and commercial sites</a:t>
            </a:r>
          </a:p>
          <a:p>
            <a:pPr algn="l" rtl="0">
              <a:buClr>
                <a:srgbClr val="005AAA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529B"/>
                </a:solidFill>
              </a:rPr>
              <a:t>Security and safety sensitive sites as power stations </a:t>
            </a:r>
          </a:p>
          <a:p>
            <a:pPr algn="l" rtl="0">
              <a:buClr>
                <a:srgbClr val="005AAA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529B"/>
                </a:solidFill>
              </a:rPr>
              <a:t>Construction equipment</a:t>
            </a:r>
          </a:p>
          <a:p>
            <a:pPr algn="l" rtl="0">
              <a:buClr>
                <a:srgbClr val="005AAA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529B"/>
                </a:solidFill>
              </a:rPr>
              <a:t>Agriculture equipment</a:t>
            </a:r>
          </a:p>
          <a:p>
            <a:pPr algn="l" rtl="0">
              <a:buClr>
                <a:srgbClr val="005AAA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529B"/>
                </a:solidFill>
              </a:rPr>
              <a:t>Trailers</a:t>
            </a:r>
          </a:p>
          <a:p>
            <a:pPr algn="l" rtl="0">
              <a:lnSpc>
                <a:spcPct val="150000"/>
              </a:lnSpc>
              <a:buClr>
                <a:srgbClr val="005AAA"/>
              </a:buClr>
              <a:buSzPct val="60000"/>
              <a:buFont typeface="Wingdings" panose="05000000000000000000" pitchFamily="2" charset="2"/>
              <a:buChar char="q"/>
            </a:pPr>
            <a:endParaRPr lang="he-IL" sz="2200" dirty="0">
              <a:solidFill>
                <a:srgbClr val="00529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07005" y="3263718"/>
            <a:ext cx="4343439" cy="2901586"/>
            <a:chOff x="2567608" y="1076528"/>
            <a:chExt cx="8671430" cy="57814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7608" y="1076528"/>
              <a:ext cx="8671430" cy="5781472"/>
            </a:xfrm>
            <a:prstGeom prst="rect">
              <a:avLst/>
            </a:prstGeom>
          </p:spPr>
        </p:pic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730" b="93174" l="922" r="95853">
                          <a14:foregroundMark x1="57143" y1="11604" x2="57143" y2="11604"/>
                          <a14:foregroundMark x1="30876" y1="16724" x2="30876" y2="16724"/>
                          <a14:foregroundMark x1="25346" y1="20137" x2="22581" y2="43686"/>
                          <a14:foregroundMark x1="70046" y1="21160" x2="74654" y2="43003"/>
                          <a14:foregroundMark x1="64055" y1="12287" x2="73272" y2="35836"/>
                          <a14:foregroundMark x1="76959" y1="27304" x2="76959" y2="46416"/>
                          <a14:foregroundMark x1="34562" y1="14334" x2="66359" y2="12287"/>
                          <a14:foregroundMark x1="33180" y1="10580" x2="55760" y2="7167"/>
                          <a14:foregroundMark x1="68664" y1="13311" x2="76959" y2="25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204208">
              <a:off x="6900334" y="3905380"/>
              <a:ext cx="172343" cy="232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044" y="2894879"/>
            <a:ext cx="2579336" cy="1934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044" y="1125379"/>
            <a:ext cx="2579336" cy="17195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7005" y="1125379"/>
            <a:ext cx="4343438" cy="2088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4044" y="4869160"/>
            <a:ext cx="257933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179" b="22019"/>
          <a:stretch/>
        </p:blipFill>
        <p:spPr>
          <a:xfrm flipH="1">
            <a:off x="0" y="1052736"/>
            <a:ext cx="12192000" cy="51845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7087" y="1052737"/>
            <a:ext cx="8675257" cy="5202874"/>
          </a:xfrm>
          <a:prstGeom prst="rect">
            <a:avLst/>
          </a:prstGeom>
          <a:solidFill>
            <a:srgbClr val="005AAA">
              <a:alpha val="77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219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7" b="89587" l="3320" r="97266">
                        <a14:foregroundMark x1="15527" y1="12562" x2="9570" y2="29421"/>
                        <a14:foregroundMark x1="14551" y1="9917" x2="19727" y2="9587"/>
                        <a14:foregroundMark x1="51660" y1="20992" x2="44141" y2="20165"/>
                        <a14:foregroundMark x1="71387" y1="44959" x2="92578" y2="51405"/>
                        <a14:foregroundMark x1="93750" y1="49587" x2="69824" y2="41983"/>
                        <a14:foregroundMark x1="94531" y1="49587" x2="92773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82" t="1100" r="682" b="-1100"/>
          <a:stretch/>
        </p:blipFill>
        <p:spPr>
          <a:xfrm>
            <a:off x="4417907" y="3245847"/>
            <a:ext cx="4879438" cy="2883718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68477" y="1427323"/>
            <a:ext cx="4186238" cy="36004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02406" indent="-202406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EN 12320 </a:t>
            </a:r>
            <a:r>
              <a:rPr lang="en-US" sz="2000" dirty="0">
                <a:solidFill>
                  <a:schemeClr val="bg1"/>
                </a:solidFill>
              </a:rPr>
              <a:t>GR 3</a:t>
            </a:r>
          </a:p>
          <a:p>
            <a:pPr marL="202406" indent="-202406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Steel </a:t>
            </a:r>
            <a:r>
              <a:rPr lang="en-US" sz="2000" dirty="0">
                <a:solidFill>
                  <a:schemeClr val="bg1"/>
                </a:solidFill>
              </a:rPr>
              <a:t>B</a:t>
            </a:r>
            <a:r>
              <a:rPr lang="en-US" sz="2000" dirty="0" smtClean="0">
                <a:solidFill>
                  <a:schemeClr val="bg1"/>
                </a:solidFill>
              </a:rPr>
              <a:t>ody </a:t>
            </a:r>
            <a:endParaRPr lang="en-US" sz="2000" dirty="0">
              <a:solidFill>
                <a:schemeClr val="bg1"/>
              </a:solidFill>
            </a:endParaRPr>
          </a:p>
          <a:p>
            <a:pPr marL="202406" indent="-202406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Hardened Boron Alloy Shackle </a:t>
            </a:r>
            <a:endParaRPr lang="en-US" sz="2000" dirty="0">
              <a:solidFill>
                <a:schemeClr val="bg1"/>
              </a:solidFill>
            </a:endParaRPr>
          </a:p>
          <a:p>
            <a:pPr marL="202406" indent="-202406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High corrosion resistance</a:t>
            </a:r>
          </a:p>
          <a:p>
            <a:pPr marL="202406" indent="-202406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Shackle </a:t>
            </a:r>
            <a:r>
              <a:rPr lang="en-US" sz="2000" dirty="0" smtClean="0">
                <a:solidFill>
                  <a:schemeClr val="bg1"/>
                </a:solidFill>
              </a:rPr>
              <a:t>Diameter : 8, </a:t>
            </a:r>
            <a:r>
              <a:rPr lang="en-US" sz="2000" dirty="0">
                <a:solidFill>
                  <a:schemeClr val="bg1"/>
                </a:solidFill>
              </a:rPr>
              <a:t>10 mm</a:t>
            </a:r>
          </a:p>
          <a:p>
            <a:pPr marL="202406" indent="-202406" rtl="0">
              <a:lnSpc>
                <a:spcPct val="150000"/>
              </a:lnSpc>
              <a:buClr>
                <a:schemeClr val="bg1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Sliding bolt </a:t>
            </a:r>
            <a:r>
              <a:rPr lang="en-US" sz="2000" dirty="0" smtClean="0">
                <a:solidFill>
                  <a:schemeClr val="bg1"/>
                </a:solidFill>
              </a:rPr>
              <a:t>Diameter : 10 </a:t>
            </a:r>
            <a:r>
              <a:rPr lang="en-US" sz="2000" dirty="0">
                <a:solidFill>
                  <a:schemeClr val="bg1"/>
                </a:solidFill>
              </a:rPr>
              <a:t>mm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951985" y="6525345"/>
            <a:ext cx="630627" cy="22859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222" name="Picture 1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43" y="4777583"/>
            <a:ext cx="1590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684" y="4594883"/>
            <a:ext cx="1864380" cy="151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2031" y="5754783"/>
            <a:ext cx="4809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he-IL" sz="2400" dirty="0">
                <a:solidFill>
                  <a:schemeClr val="bg1"/>
                </a:solidFill>
              </a:rPr>
              <a:t>NE 8G, NE 10G, SBNE 10 </a:t>
            </a:r>
            <a:r>
              <a:rPr lang="fr-FR" altLang="he-IL" sz="2400" dirty="0" err="1" smtClean="0">
                <a:solidFill>
                  <a:schemeClr val="bg1"/>
                </a:solidFill>
              </a:rPr>
              <a:t>Models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16225" y="436565"/>
            <a:ext cx="882173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5AAA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6pPr>
            <a:lvl7pPr marL="6858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7pPr>
            <a:lvl8pPr marL="10287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8pPr>
            <a:lvl9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rgbClr val="00529B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buClr>
                <a:schemeClr val="bg1"/>
              </a:buClr>
              <a:buSzPct val="60000"/>
            </a:pPr>
            <a:r>
              <a:rPr lang="en-US" sz="2800" dirty="0" err="1" smtClean="0"/>
              <a:t>NEG</a:t>
            </a:r>
            <a:r>
              <a:rPr lang="en-US" sz="2800" dirty="0" smtClean="0"/>
              <a:t> Series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886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495268"/>
              </p:ext>
            </p:extLst>
          </p:nvPr>
        </p:nvGraphicFramePr>
        <p:xfrm>
          <a:off x="1980450" y="1124744"/>
          <a:ext cx="8230350" cy="5078853"/>
        </p:xfrm>
        <a:graphic>
          <a:graphicData uri="http://schemas.openxmlformats.org/drawingml/2006/table">
            <a:tbl>
              <a:tblPr rtl="1" firstRow="1" bandRow="1">
                <a:tableStyleId>{72833802-FEF1-4C79-8D5D-14CF1EAF98D9}</a:tableStyleId>
              </a:tblPr>
              <a:tblGrid>
                <a:gridCol w="537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8451">
                <a:tc>
                  <a:txBody>
                    <a:bodyPr/>
                    <a:lstStyle/>
                    <a:p>
                      <a:pPr algn="ctr" rtl="0"/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 marL="89321" marR="89321" marT="45724" marB="45724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</a:rPr>
                        <a:t>NE14H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</a:rPr>
                        <a:t>NE14L</a:t>
                      </a:r>
                    </a:p>
                    <a:p>
                      <a:pPr marL="0" algn="l" defTabSz="914400" rtl="0" eaLnBrk="1" latinLnBrk="0" hangingPunct="1"/>
                      <a:endParaRPr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321" marR="89321" marT="45724" marB="45724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</a:rPr>
                        <a:t>Security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</a:rPr>
                        <a:t>Grade 6</a:t>
                      </a:r>
                      <a:endParaRPr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321" marR="89321" marT="45724" marB="4572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4570">
                <a:tc>
                  <a:txBody>
                    <a:bodyPr/>
                    <a:lstStyle/>
                    <a:p>
                      <a:pPr algn="ctr" rtl="0"/>
                      <a:endParaRPr lang="he-IL" sz="1800" dirty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dirty="0" smtClean="0"/>
                        <a:t>NE12H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NE12L</a:t>
                      </a:r>
                      <a:endParaRPr lang="en-US" sz="2000" kern="1200" dirty="0" smtClean="0"/>
                    </a:p>
                    <a:p>
                      <a:pPr marL="0" algn="l" defTabSz="914400" rtl="0" eaLnBrk="1" latinLnBrk="0" hangingPunct="1"/>
                      <a:r>
                        <a:rPr lang="en-US" sz="2000" kern="1200" dirty="0" smtClean="0"/>
                        <a:t>SBNE12</a:t>
                      </a:r>
                    </a:p>
                    <a:p>
                      <a:pPr algn="l" rtl="0"/>
                      <a:endParaRPr lang="he-IL" sz="2000" b="1" dirty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 smtClean="0"/>
                        <a:t>Security</a:t>
                      </a:r>
                    </a:p>
                    <a:p>
                      <a:pPr algn="ctr" rtl="0"/>
                      <a:r>
                        <a:rPr lang="en-US" sz="2000" dirty="0" smtClean="0"/>
                        <a:t>Grade 5</a:t>
                      </a:r>
                      <a:endParaRPr lang="he-IL" sz="2000" b="1" dirty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9106">
                <a:tc>
                  <a:txBody>
                    <a:bodyPr/>
                    <a:lstStyle/>
                    <a:p>
                      <a:pPr algn="ctr" rtl="0"/>
                      <a:endParaRPr lang="he-IL" sz="1800" dirty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NE10L</a:t>
                      </a:r>
                    </a:p>
                    <a:p>
                      <a:pPr algn="l" rtl="0"/>
                      <a:r>
                        <a:rPr lang="en-US" sz="2000" dirty="0" smtClean="0"/>
                        <a:t>NE10H</a:t>
                      </a:r>
                    </a:p>
                    <a:p>
                      <a:pPr algn="l" rtl="0"/>
                      <a:endParaRPr lang="he-IL" sz="2000" b="0" dirty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 smtClean="0"/>
                        <a:t>Security Grade 4</a:t>
                      </a:r>
                      <a:endParaRPr lang="he-IL" sz="2000" b="1" dirty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4570">
                <a:tc>
                  <a:txBody>
                    <a:bodyPr/>
                    <a:lstStyle/>
                    <a:p>
                      <a:pPr algn="ctr" rtl="0"/>
                      <a:endParaRPr lang="he-IL" sz="1800" dirty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NE8G, NE10G, SBNE10</a:t>
                      </a:r>
                      <a:endParaRPr lang="he-IL" sz="2000" kern="1200" dirty="0" smtClean="0"/>
                    </a:p>
                    <a:p>
                      <a:pPr algn="l" rtl="0"/>
                      <a:endParaRPr lang="en-US" sz="2000" dirty="0" smtClean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 smtClean="0"/>
                        <a:t>Security Grade 3</a:t>
                      </a:r>
                      <a:endParaRPr lang="he-IL" sz="2000" b="1" dirty="0">
                        <a:solidFill>
                          <a:srgbClr val="5F5F5F"/>
                        </a:solidFill>
                      </a:endParaRPr>
                    </a:p>
                  </a:txBody>
                  <a:tcPr marL="89321" marR="89321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18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288" y="2636912"/>
            <a:ext cx="1296144" cy="103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831" y="2420888"/>
            <a:ext cx="90646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11"/>
          <p:cNvSpPr>
            <a:spLocks noGrp="1" noChangeArrowheads="1"/>
          </p:cNvSpPr>
          <p:nvPr>
            <p:ph type="title"/>
          </p:nvPr>
        </p:nvSpPr>
        <p:spPr>
          <a:xfrm>
            <a:off x="545567" y="409525"/>
            <a:ext cx="9422837" cy="56207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he-IL" dirty="0"/>
              <a:t>EN 12320 Grading </a:t>
            </a:r>
            <a:r>
              <a:rPr lang="en-US" altLang="he-IL" sz="2000" dirty="0"/>
              <a:t>(2012 version)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07968" y="6525345"/>
            <a:ext cx="2311896" cy="196131"/>
          </a:xfrm>
        </p:spPr>
        <p:txBody>
          <a:bodyPr/>
          <a:lstStyle/>
          <a:p>
            <a:pPr>
              <a:defRPr/>
            </a:pPr>
            <a:fld id="{5909D508-6153-4324-8C87-387FEA7AE555}" type="slidenum">
              <a:rPr lang="he-IL"/>
              <a:pPr>
                <a:defRPr/>
              </a:pPr>
              <a:t>9</a:t>
            </a:fld>
            <a:endParaRPr lang="en-US"/>
          </a:p>
        </p:txBody>
      </p:sp>
      <p:pic>
        <p:nvPicPr>
          <p:cNvPr id="12315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6462" y="4921231"/>
            <a:ext cx="2493002" cy="122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6147" y="3717032"/>
            <a:ext cx="1490013" cy="114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8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5228" y="2492896"/>
            <a:ext cx="921814" cy="116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1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2645" y="1196754"/>
            <a:ext cx="847088" cy="109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1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6150" y="1196753"/>
            <a:ext cx="814200" cy="109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382201"/>
              </p:ext>
            </p:extLst>
          </p:nvPr>
        </p:nvGraphicFramePr>
        <p:xfrm>
          <a:off x="2063552" y="1988840"/>
          <a:ext cx="1229076" cy="34015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7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154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6</a:t>
                      </a:r>
                      <a:endParaRPr lang="he-IL" dirty="0"/>
                    </a:p>
                  </a:txBody>
                  <a:tcPr>
                    <a:solidFill>
                      <a:srgbClr val="005AAA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</a:t>
                      </a:r>
                      <a:endParaRPr lang="he-IL" dirty="0"/>
                    </a:p>
                  </a:txBody>
                  <a:tcPr>
                    <a:solidFill>
                      <a:srgbClr val="005AAA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he-IL" dirty="0"/>
                    </a:p>
                  </a:txBody>
                  <a:tcPr>
                    <a:solidFill>
                      <a:srgbClr val="005AAA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he-IL" dirty="0"/>
                    </a:p>
                  </a:txBody>
                  <a:tcPr>
                    <a:solidFill>
                      <a:srgbClr val="005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441769"/>
              </p:ext>
            </p:extLst>
          </p:nvPr>
        </p:nvGraphicFramePr>
        <p:xfrm>
          <a:off x="2063552" y="3284984"/>
          <a:ext cx="1229076" cy="34015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7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154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5</a:t>
                      </a:r>
                      <a:endParaRPr lang="he-IL" dirty="0"/>
                    </a:p>
                  </a:txBody>
                  <a:tcPr>
                    <a:solidFill>
                      <a:srgbClr val="005AAA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</a:t>
                      </a:r>
                      <a:endParaRPr lang="he-IL" dirty="0"/>
                    </a:p>
                  </a:txBody>
                  <a:tcPr>
                    <a:solidFill>
                      <a:srgbClr val="005AAA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he-IL" dirty="0"/>
                    </a:p>
                  </a:txBody>
                  <a:tcPr>
                    <a:solidFill>
                      <a:srgbClr val="005AAA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he-IL" dirty="0"/>
                    </a:p>
                  </a:txBody>
                  <a:tcPr>
                    <a:solidFill>
                      <a:srgbClr val="005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902065"/>
              </p:ext>
            </p:extLst>
          </p:nvPr>
        </p:nvGraphicFramePr>
        <p:xfrm>
          <a:off x="2063552" y="4514840"/>
          <a:ext cx="1229076" cy="34015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7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154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</a:t>
                      </a:r>
                      <a:endParaRPr lang="he-IL" dirty="0"/>
                    </a:p>
                  </a:txBody>
                  <a:tcPr>
                    <a:solidFill>
                      <a:srgbClr val="00529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</a:t>
                      </a:r>
                      <a:endParaRPr lang="he-IL" dirty="0"/>
                    </a:p>
                  </a:txBody>
                  <a:tcPr>
                    <a:solidFill>
                      <a:srgbClr val="00529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he-IL" dirty="0"/>
                    </a:p>
                  </a:txBody>
                  <a:tcPr>
                    <a:solidFill>
                      <a:srgbClr val="00529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he-IL" dirty="0"/>
                    </a:p>
                  </a:txBody>
                  <a:tcPr>
                    <a:solidFill>
                      <a:srgbClr val="005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741792"/>
              </p:ext>
            </p:extLst>
          </p:nvPr>
        </p:nvGraphicFramePr>
        <p:xfrm>
          <a:off x="2063552" y="5810984"/>
          <a:ext cx="1229076" cy="34015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7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154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</a:t>
                      </a:r>
                      <a:endParaRPr lang="he-IL" dirty="0"/>
                    </a:p>
                  </a:txBody>
                  <a:tcPr>
                    <a:solidFill>
                      <a:srgbClr val="00529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</a:t>
                      </a:r>
                      <a:endParaRPr lang="he-IL" dirty="0"/>
                    </a:p>
                  </a:txBody>
                  <a:tcPr>
                    <a:solidFill>
                      <a:srgbClr val="00529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he-IL" dirty="0"/>
                    </a:p>
                  </a:txBody>
                  <a:tcPr>
                    <a:solidFill>
                      <a:srgbClr val="00529B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he-IL" dirty="0"/>
                    </a:p>
                  </a:txBody>
                  <a:tcPr>
                    <a:solidFill>
                      <a:srgbClr val="005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080082"/>
              </p:ext>
            </p:extLst>
          </p:nvPr>
        </p:nvGraphicFramePr>
        <p:xfrm>
          <a:off x="3431704" y="1846182"/>
          <a:ext cx="2304256" cy="464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Worksheet" r:id="rId10" imgW="2552756" imgH="514350" progId="Excel.Sheet.12">
                  <p:embed/>
                </p:oleObj>
              </mc:Choice>
              <mc:Fallback>
                <p:oleObj name="Worksheet" r:id="rId10" imgW="2552756" imgH="514350" progId="Excel.Shee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1704" y="1846182"/>
                        <a:ext cx="2304256" cy="464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81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Custom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mtl">
      <a:majorFont>
        <a:latin typeface="Roboto 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F83E652-0B36-4B04-BA86-A58F7D158162}" vid="{71749958-1530-42B5-8A9F-3E416FF02C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1042</Words>
  <Application>Microsoft Office PowerPoint</Application>
  <PresentationFormat>Widescreen</PresentationFormat>
  <Paragraphs>314</Paragraphs>
  <Slides>20</Slides>
  <Notes>10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Wingdings</vt:lpstr>
      <vt:lpstr>Roboto </vt:lpstr>
      <vt:lpstr>Roboto</vt:lpstr>
      <vt:lpstr>Symbol</vt:lpstr>
      <vt:lpstr>5_Office Theme</vt:lpstr>
      <vt:lpstr>Worksheet</vt:lpstr>
      <vt:lpstr>PowerPoint Presentation</vt:lpstr>
      <vt:lpstr>Padlock Portfolio</vt:lpstr>
      <vt:lpstr>NE  - High Security Padlock</vt:lpstr>
      <vt:lpstr>PowerPoint Presentation</vt:lpstr>
      <vt:lpstr>Target Market Segments </vt:lpstr>
      <vt:lpstr>PowerPoint Presentation</vt:lpstr>
      <vt:lpstr>Optional Applications for the NE Models</vt:lpstr>
      <vt:lpstr>PowerPoint Presentation</vt:lpstr>
      <vt:lpstr>EN 12320 Grading (2012 version)</vt:lpstr>
      <vt:lpstr>What Makes Mul-T-Lock’s NE series So Effective?</vt:lpstr>
      <vt:lpstr>Secure. Efficient. Reliable</vt:lpstr>
      <vt:lpstr>Marketing Materials</vt:lpstr>
      <vt:lpstr>PowerPoint Presentation</vt:lpstr>
      <vt:lpstr>C Series Padlocks</vt:lpstr>
      <vt:lpstr>G Series Padlocks</vt:lpstr>
      <vt:lpstr>Hockey Puck Padlock and Hasp</vt:lpstr>
      <vt:lpstr>Mul-T-Lock NEW DIAMOND Hasplock </vt:lpstr>
      <vt:lpstr>Hasplock DIAMOND – Technical description</vt:lpstr>
      <vt:lpstr>Container Lock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Name</dc:title>
  <dc:creator>User</dc:creator>
  <cp:lastModifiedBy>Matyko, Belo</cp:lastModifiedBy>
  <cp:revision>166</cp:revision>
  <cp:lastPrinted>2015-01-18T08:45:40Z</cp:lastPrinted>
  <dcterms:created xsi:type="dcterms:W3CDTF">2012-07-24T06:23:11Z</dcterms:created>
  <dcterms:modified xsi:type="dcterms:W3CDTF">2021-07-11T11:14:35Z</dcterms:modified>
</cp:coreProperties>
</file>