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</p:sldMasterIdLst>
  <p:notesMasterIdLst>
    <p:notesMasterId r:id="rId41"/>
  </p:notesMasterIdLst>
  <p:sldIdLst>
    <p:sldId id="257" r:id="rId2"/>
    <p:sldId id="281" r:id="rId3"/>
    <p:sldId id="259" r:id="rId4"/>
    <p:sldId id="344" r:id="rId5"/>
    <p:sldId id="279" r:id="rId6"/>
    <p:sldId id="340" r:id="rId7"/>
    <p:sldId id="284" r:id="rId8"/>
    <p:sldId id="285" r:id="rId9"/>
    <p:sldId id="353" r:id="rId10"/>
    <p:sldId id="349" r:id="rId11"/>
    <p:sldId id="350" r:id="rId12"/>
    <p:sldId id="352" r:id="rId13"/>
    <p:sldId id="351" r:id="rId14"/>
    <p:sldId id="354" r:id="rId15"/>
    <p:sldId id="348" r:id="rId16"/>
    <p:sldId id="346" r:id="rId17"/>
    <p:sldId id="347" r:id="rId18"/>
    <p:sldId id="337" r:id="rId19"/>
    <p:sldId id="335" r:id="rId20"/>
    <p:sldId id="336" r:id="rId21"/>
    <p:sldId id="338" r:id="rId22"/>
    <p:sldId id="345" r:id="rId23"/>
    <p:sldId id="287" r:id="rId24"/>
    <p:sldId id="288" r:id="rId25"/>
    <p:sldId id="297" r:id="rId26"/>
    <p:sldId id="342" r:id="rId27"/>
    <p:sldId id="343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3" r:id="rId36"/>
    <p:sldId id="364" r:id="rId37"/>
    <p:sldId id="365" r:id="rId38"/>
    <p:sldId id="366" r:id="rId39"/>
    <p:sldId id="278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8" autoAdjust="0"/>
    <p:restoredTop sz="96635" autoAdjust="0"/>
  </p:normalViewPr>
  <p:slideViewPr>
    <p:cSldViewPr>
      <p:cViewPr varScale="1">
        <p:scale>
          <a:sx n="110" d="100"/>
          <a:sy n="110" d="100"/>
        </p:scale>
        <p:origin x="57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377E-CA3B-4447-A519-9550F330123B}" type="datetimeFigureOut">
              <a:rPr lang="en-GB" smtClean="0"/>
              <a:pPr/>
              <a:t>19/06/2022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E5E38-6258-4AFF-9B5B-B652458302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56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FBC76-F5DC-4C73-89CE-290E2034211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71587"/>
            <a:ext cx="10972800" cy="4314826"/>
          </a:xfrm>
        </p:spPr>
        <p:txBody>
          <a:bodyPr/>
          <a:lstStyle>
            <a:lvl1pPr marL="0" indent="0" algn="l">
              <a:buFontTx/>
              <a:buNone/>
              <a:defRPr sz="1800">
                <a:solidFill>
                  <a:srgbClr val="00529B"/>
                </a:solidFill>
              </a:defRPr>
            </a:lvl1pPr>
            <a:lvl2pPr marL="202406" indent="0">
              <a:buFontTx/>
              <a:buNone/>
              <a:defRPr sz="1500">
                <a:solidFill>
                  <a:srgbClr val="00529B"/>
                </a:solidFill>
              </a:defRPr>
            </a:lvl2pPr>
            <a:lvl3pPr marL="406004" indent="0">
              <a:buFontTx/>
              <a:buNone/>
              <a:defRPr sz="1200">
                <a:solidFill>
                  <a:srgbClr val="00529B"/>
                </a:solidFill>
              </a:defRPr>
            </a:lvl3pPr>
            <a:lvl4pPr marL="601265" indent="0">
              <a:buFontTx/>
              <a:buNone/>
              <a:defRPr sz="900">
                <a:solidFill>
                  <a:srgbClr val="00529B"/>
                </a:solidFill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EE1BA5C-E806-44E3-88A4-7403C3465C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0F57C6-83F5-4174-943F-391862D8A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51514" y="6461726"/>
            <a:ext cx="6889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8539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D23F03-7741-48B8-ADF1-191650D2AA5F}"/>
              </a:ext>
            </a:extLst>
          </p:cNvPr>
          <p:cNvCxnSpPr/>
          <p:nvPr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B1604A-42EF-44C7-8B22-87EDF4EFE718}"/>
              </a:ext>
            </a:extLst>
          </p:cNvPr>
          <p:cNvCxnSpPr/>
          <p:nvPr/>
        </p:nvCxnSpPr>
        <p:spPr>
          <a:xfrm>
            <a:off x="0" y="62341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86234"/>
            <a:ext cx="11031016" cy="4519248"/>
          </a:xfrm>
        </p:spPr>
        <p:txBody>
          <a:bodyPr/>
          <a:lstStyle>
            <a:lvl1pPr marL="202406" marR="0" indent="-202406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400">
                <a:solidFill>
                  <a:srgbClr val="005AAA"/>
                </a:solidFill>
                <a:latin typeface="+mj-lt"/>
                <a:cs typeface="Arial" panose="020B0604020202020204" pitchFamily="34" charset="0"/>
              </a:defRPr>
            </a:lvl1pPr>
            <a:lvl2pPr marL="406004" marR="0" indent="-203597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2200">
                <a:solidFill>
                  <a:srgbClr val="005AAA"/>
                </a:solidFill>
                <a:latin typeface="+mj-lt"/>
                <a:cs typeface="Arial" panose="020B0604020202020204" pitchFamily="34" charset="0"/>
              </a:defRPr>
            </a:lvl2pPr>
            <a:lvl3pPr marL="601266" marR="0" indent="-195263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000">
                <a:solidFill>
                  <a:srgbClr val="005AAA"/>
                </a:solidFill>
                <a:latin typeface="+mj-lt"/>
                <a:cs typeface="Arial" panose="020B0604020202020204" pitchFamily="34" charset="0"/>
              </a:defRPr>
            </a:lvl3pPr>
            <a:lvl4pPr marL="804863" marR="0" indent="-203597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 sz="1800">
                <a:solidFill>
                  <a:srgbClr val="005AAA"/>
                </a:solidFill>
                <a:latin typeface="+mj-lt"/>
                <a:cs typeface="Arial" panose="020B0604020202020204" pitchFamily="34" charset="0"/>
              </a:defRPr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A8C72F-A18F-4574-9BB7-7D19BA013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51514" y="6461726"/>
            <a:ext cx="6889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EED15C7-E951-48DF-B148-5B133A9E94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5449" y="451682"/>
            <a:ext cx="882173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D23F03-7741-48B8-ADF1-191650D2AA5F}"/>
              </a:ext>
            </a:extLst>
          </p:cNvPr>
          <p:cNvCxnSpPr/>
          <p:nvPr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B1604A-42EF-44C7-8B22-87EDF4EFE718}"/>
              </a:ext>
            </a:extLst>
          </p:cNvPr>
          <p:cNvCxnSpPr/>
          <p:nvPr/>
        </p:nvCxnSpPr>
        <p:spPr>
          <a:xfrm>
            <a:off x="0" y="62341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D23F03-7741-48B8-ADF1-191650D2AA5F}"/>
              </a:ext>
            </a:extLst>
          </p:cNvPr>
          <p:cNvCxnSpPr/>
          <p:nvPr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B1604A-42EF-44C7-8B22-87EDF4EFE718}"/>
              </a:ext>
            </a:extLst>
          </p:cNvPr>
          <p:cNvCxnSpPr/>
          <p:nvPr/>
        </p:nvCxnSpPr>
        <p:spPr>
          <a:xfrm>
            <a:off x="0" y="62341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339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 text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036988" y="3094588"/>
            <a:ext cx="3816424" cy="668824"/>
          </a:xfrm>
        </p:spPr>
        <p:txBody>
          <a:bodyPr>
            <a:noAutofit/>
          </a:bodyPr>
          <a:lstStyle>
            <a:lvl1pPr algn="ctr" rtl="0">
              <a:defRPr lang="en-GB" sz="2000" b="0" i="0" smtClean="0">
                <a:solidFill>
                  <a:srgbClr val="00529B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15580" y="2565655"/>
            <a:ext cx="7560840" cy="587118"/>
          </a:xfrm>
        </p:spPr>
        <p:txBody>
          <a:bodyPr>
            <a:noAutofit/>
          </a:bodyPr>
          <a:lstStyle>
            <a:lvl1pPr marL="0" indent="0" algn="ctr" rtl="0">
              <a:lnSpc>
                <a:spcPts val="2775"/>
              </a:lnSpc>
              <a:buNone/>
              <a:defRPr sz="3000" b="1">
                <a:solidFill>
                  <a:srgbClr val="00529B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864F96-8109-4F6C-B032-1CD4022E3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51514" y="6461726"/>
            <a:ext cx="6889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3792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56C3F9-5458-4046-8A3F-A0396348E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51514" y="6461726"/>
            <a:ext cx="6889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A3CA4EE-D248-4B5C-8789-3A66894EFF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2845" y="446089"/>
            <a:ext cx="882173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40001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F06296-4BF3-41F9-92B9-2DD188D7BBBE}"/>
              </a:ext>
            </a:extLst>
          </p:cNvPr>
          <p:cNvCxnSpPr/>
          <p:nvPr/>
        </p:nvCxnSpPr>
        <p:spPr>
          <a:xfrm flipH="1">
            <a:off x="6083300" y="1341438"/>
            <a:ext cx="25400" cy="432752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67A99C-D2A2-4C39-81CD-22BAFD931355}"/>
              </a:ext>
            </a:extLst>
          </p:cNvPr>
          <p:cNvCxnSpPr/>
          <p:nvPr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9D7421-C484-4660-A918-68EE07F6377A}"/>
              </a:ext>
            </a:extLst>
          </p:cNvPr>
          <p:cNvCxnSpPr/>
          <p:nvPr/>
        </p:nvCxnSpPr>
        <p:spPr>
          <a:xfrm>
            <a:off x="0" y="62341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5" y="436565"/>
            <a:ext cx="8821739" cy="561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40768"/>
            <a:ext cx="5386917" cy="43148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lang="en-US" sz="2400" dirty="0">
                <a:solidFill>
                  <a:srgbClr val="005AAA"/>
                </a:solidFill>
              </a:defRPr>
            </a:lvl1pPr>
            <a:lvl2pPr algn="l" rtl="0">
              <a:defRPr lang="en-US" sz="2200" dirty="0">
                <a:solidFill>
                  <a:srgbClr val="005AAA"/>
                </a:solidFill>
              </a:defRPr>
            </a:lvl2pPr>
            <a:lvl3pPr algn="l" rtl="0">
              <a:defRPr lang="en-US" sz="2000" dirty="0">
                <a:solidFill>
                  <a:srgbClr val="005AAA"/>
                </a:solidFill>
              </a:defRPr>
            </a:lvl3pPr>
            <a:lvl4pPr algn="l" rtl="0">
              <a:defRPr lang="en-US" sz="1800" dirty="0">
                <a:solidFill>
                  <a:srgbClr val="005AAA"/>
                </a:solidFill>
              </a:defRPr>
            </a:lvl4pPr>
          </a:lstStyle>
          <a:p>
            <a:pPr marR="0" lvl="0" defTabSz="68580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 dirty="0"/>
              <a:t>Edit Master text styles</a:t>
            </a:r>
          </a:p>
          <a:p>
            <a:pPr marR="0" lvl="1" defTabSz="68580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 dirty="0"/>
              <a:t>Second level</a:t>
            </a:r>
          </a:p>
          <a:p>
            <a:pPr marR="0" lvl="2" defTabSz="68580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 dirty="0"/>
              <a:t>Third level</a:t>
            </a:r>
          </a:p>
          <a:p>
            <a:pPr marR="0" lvl="3" defTabSz="68580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340768"/>
            <a:ext cx="5389033" cy="43148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</a:lstStyle>
          <a:p>
            <a:pPr marR="0" lvl="0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/>
              <a:t>Edit Master text styles</a:t>
            </a:r>
          </a:p>
          <a:p>
            <a:pPr marR="0" lvl="1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/>
              <a:t>Second level</a:t>
            </a:r>
          </a:p>
          <a:p>
            <a:pPr marR="0" lvl="2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/>
              <a:t>Third level</a:t>
            </a:r>
          </a:p>
          <a:p>
            <a:pPr marR="0" lvl="3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</a:pPr>
            <a:r>
              <a:rPr lang="en-US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3FC88B-758C-4A13-830A-00E27CDD5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51514" y="6461726"/>
            <a:ext cx="6889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1880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F03D7D8-FA03-438F-A42B-77637FB2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2669899"/>
            <a:ext cx="3816424" cy="668824"/>
          </a:xfrm>
        </p:spPr>
        <p:txBody>
          <a:bodyPr>
            <a:noAutofit/>
          </a:bodyPr>
          <a:lstStyle>
            <a:lvl1pPr algn="l" rtl="0">
              <a:defRPr lang="en-GB" sz="2000" b="0" i="0" smtClean="0">
                <a:solidFill>
                  <a:srgbClr val="00529B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A81BCE3-35CC-46AE-8012-A1F3415FC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1" y="1678158"/>
            <a:ext cx="4816971" cy="1008112"/>
          </a:xfrm>
        </p:spPr>
        <p:txBody>
          <a:bodyPr>
            <a:noAutofit/>
          </a:bodyPr>
          <a:lstStyle>
            <a:lvl1pPr marL="0" indent="0" algn="l" rtl="0">
              <a:lnSpc>
                <a:spcPts val="2775"/>
              </a:lnSpc>
              <a:buNone/>
              <a:defRPr sz="3600" b="1">
                <a:solidFill>
                  <a:srgbClr val="00529B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6240535"/>
            <a:ext cx="12192000" cy="620688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6218C0-17D2-4ADF-A57D-04FD221BA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51514" y="6461726"/>
            <a:ext cx="688975" cy="138499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hangingPunct="1">
              <a:defRPr sz="9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4713" y="6405052"/>
            <a:ext cx="296562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350" b="0" baseline="-25000" dirty="0">
                <a:solidFill>
                  <a:schemeClr val="bg1"/>
                </a:solidFill>
              </a:rPr>
              <a:t>Part of ASSA ABLOY</a:t>
            </a:r>
            <a:endParaRPr lang="he-IL" sz="1350" b="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63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 you s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 txBox="1">
            <a:spLocks noChangeArrowheads="1"/>
          </p:cNvSpPr>
          <p:nvPr/>
        </p:nvSpPr>
        <p:spPr bwMode="auto">
          <a:xfrm>
            <a:off x="0" y="2039940"/>
            <a:ext cx="12192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rgbClr val="00538C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indent="-271463">
              <a:spcBef>
                <a:spcPts val="1200"/>
              </a:spcBef>
              <a:buClr>
                <a:srgbClr val="00538C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260350">
              <a:spcBef>
                <a:spcPts val="1200"/>
              </a:spcBef>
              <a:buClr>
                <a:srgbClr val="00538C"/>
              </a:buClr>
              <a:buSzPct val="90000"/>
              <a:buFont typeface="Arial" panose="020B0604020202020204" pitchFamily="34" charset="0"/>
              <a:buChar char="•"/>
              <a:defRPr sz="140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3150" indent="-271463">
              <a:spcBef>
                <a:spcPts val="1200"/>
              </a:spcBef>
              <a:buClr>
                <a:srgbClr val="00538C"/>
              </a:buClr>
              <a:buSzPct val="90000"/>
              <a:buFont typeface="Arial" panose="020B0604020202020204" pitchFamily="34" charset="0"/>
              <a:buChar char="•"/>
              <a:defRPr sz="1100">
                <a:solidFill>
                  <a:srgbClr val="005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8888" indent="-185738">
              <a:spcBef>
                <a:spcPts val="1200"/>
              </a:spcBef>
              <a:buSzPct val="80000"/>
              <a:buBlip>
                <a:blip r:embed="rId2"/>
              </a:buBlip>
              <a:defRPr sz="800">
                <a:solidFill>
                  <a:srgbClr val="0052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1716088" indent="-185738" eaLnBrk="0" fontAlgn="base" hangingPunct="0">
              <a:spcBef>
                <a:spcPts val="1200"/>
              </a:spcBef>
              <a:spcAft>
                <a:spcPct val="0"/>
              </a:spcAft>
              <a:buSzPct val="80000"/>
              <a:buBlip>
                <a:blip r:embed="rId2"/>
              </a:buBlip>
              <a:defRPr sz="800">
                <a:solidFill>
                  <a:srgbClr val="0052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173288" indent="-185738" eaLnBrk="0" fontAlgn="base" hangingPunct="0">
              <a:spcBef>
                <a:spcPts val="1200"/>
              </a:spcBef>
              <a:spcAft>
                <a:spcPct val="0"/>
              </a:spcAft>
              <a:buSzPct val="80000"/>
              <a:buBlip>
                <a:blip r:embed="rId2"/>
              </a:buBlip>
              <a:defRPr sz="800">
                <a:solidFill>
                  <a:srgbClr val="0052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2630488" indent="-185738" eaLnBrk="0" fontAlgn="base" hangingPunct="0">
              <a:spcBef>
                <a:spcPts val="1200"/>
              </a:spcBef>
              <a:spcAft>
                <a:spcPct val="0"/>
              </a:spcAft>
              <a:buSzPct val="80000"/>
              <a:buBlip>
                <a:blip r:embed="rId2"/>
              </a:buBlip>
              <a:defRPr sz="800">
                <a:solidFill>
                  <a:srgbClr val="0052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087688" indent="-185738" eaLnBrk="0" fontAlgn="base" hangingPunct="0">
              <a:spcBef>
                <a:spcPts val="1200"/>
              </a:spcBef>
              <a:spcAft>
                <a:spcPct val="0"/>
              </a:spcAft>
              <a:buSzPct val="80000"/>
              <a:buBlip>
                <a:blip r:embed="rId2"/>
              </a:buBlip>
              <a:defRPr sz="800">
                <a:solidFill>
                  <a:srgbClr val="00529B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GB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3447990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6221" y="436565"/>
            <a:ext cx="882173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81102"/>
            <a:ext cx="109728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9"/>
              </a:buBlip>
              <a:tabLst/>
            </a:pPr>
            <a:r>
              <a:rPr lang="en-US" altLang="en-US" dirty="0"/>
              <a:t>Click to edit Master text styles</a:t>
            </a:r>
          </a:p>
          <a:p>
            <a:pPr marR="0" lvl="1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10"/>
              </a:buBlip>
              <a:tabLst/>
            </a:pPr>
            <a:r>
              <a:rPr lang="en-US" altLang="en-US" dirty="0"/>
              <a:t>Second level</a:t>
            </a:r>
          </a:p>
          <a:p>
            <a:pPr marR="0" lvl="2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9"/>
              </a:buBlip>
              <a:tabLst/>
            </a:pPr>
            <a:r>
              <a:rPr lang="en-US" altLang="en-US" dirty="0"/>
              <a:t>Third level</a:t>
            </a:r>
          </a:p>
          <a:p>
            <a:pPr marR="0" lvl="3" algn="l" defTabSz="685800" rtl="0" fontAlgn="auto" latinLnBrk="0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Blip>
                <a:blip r:embed="rId10"/>
              </a:buBlip>
              <a:tabLst/>
            </a:pPr>
            <a:r>
              <a:rPr lang="en-US" altLang="en-US" dirty="0"/>
              <a:t>Fourth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1121A-7CFF-40D6-9E68-E3C0E416BBB7}"/>
              </a:ext>
            </a:extLst>
          </p:cNvPr>
          <p:cNvCxnSpPr/>
          <p:nvPr/>
        </p:nvCxnSpPr>
        <p:spPr>
          <a:xfrm>
            <a:off x="0" y="10525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B9CB94-C660-4496-8363-0BA1E729F916}"/>
              </a:ext>
            </a:extLst>
          </p:cNvPr>
          <p:cNvCxnSpPr/>
          <p:nvPr/>
        </p:nvCxnSpPr>
        <p:spPr>
          <a:xfrm>
            <a:off x="0" y="6234113"/>
            <a:ext cx="12192000" cy="0"/>
          </a:xfrm>
          <a:prstGeom prst="line">
            <a:avLst/>
          </a:prstGeom>
          <a:ln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8">
            <a:extLst>
              <a:ext uri="{FF2B5EF4-FFF2-40B4-BE49-F238E27FC236}">
                <a16:creationId xmlns:a16="http://schemas.microsoft.com/office/drawing/2014/main" id="{A6FEABDF-B08B-4ACC-B979-73CF0B358F81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408738"/>
            <a:ext cx="14239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53345DC-60DF-4162-B1D7-527033971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9" y="6478588"/>
            <a:ext cx="21367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5623" y="6372065"/>
            <a:ext cx="2965623" cy="2077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5" b="0" baseline="-25000" dirty="0">
                <a:solidFill>
                  <a:schemeClr val="bg1"/>
                </a:solidFill>
              </a:rPr>
              <a:t>Part of ASSA ABLOY</a:t>
            </a:r>
            <a:endParaRPr lang="he-IL" sz="1125" b="0" baseline="-250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29" y="291474"/>
            <a:ext cx="2243875" cy="576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236793"/>
            <a:ext cx="12191999" cy="6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2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hdr="0" ft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005AAA"/>
          </a:solidFill>
          <a:latin typeface="+mj-lt"/>
          <a:ea typeface="+mj-ea"/>
          <a:cs typeface="Arial" panose="020B0604020202020204" pitchFamily="34" charset="0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Calibri" panose="020F0502020204030204" pitchFamily="34" charset="0"/>
        </a:defRPr>
      </a:lvl6pPr>
      <a:lvl7pPr marL="685800"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Calibri" panose="020F0502020204030204" pitchFamily="34" charset="0"/>
        </a:defRPr>
      </a:lvl7pPr>
      <a:lvl8pPr marL="1028700"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Calibri" panose="020F0502020204030204" pitchFamily="34" charset="0"/>
        </a:defRPr>
      </a:lvl8pPr>
      <a:lvl9pPr marL="1371600" algn="l" rtl="1" eaLnBrk="1" fontAlgn="base" hangingPunct="1">
        <a:spcBef>
          <a:spcPct val="0"/>
        </a:spcBef>
        <a:spcAft>
          <a:spcPct val="0"/>
        </a:spcAft>
        <a:defRPr sz="1950" b="1">
          <a:solidFill>
            <a:srgbClr val="00529B"/>
          </a:solidFill>
          <a:latin typeface="Calibri" panose="020F0502020204030204" pitchFamily="34" charset="0"/>
        </a:defRPr>
      </a:lvl9pPr>
    </p:titleStyle>
    <p:bodyStyle>
      <a:lvl1pPr marL="202406" indent="-202406" algn="r" rtl="1" eaLnBrk="1" fontAlgn="base" hangingPunct="1">
        <a:spcBef>
          <a:spcPts val="900"/>
        </a:spcBef>
        <a:spcAft>
          <a:spcPct val="0"/>
        </a:spcAft>
        <a:buClr>
          <a:srgbClr val="00538C"/>
        </a:buClr>
        <a:buSzPct val="90000"/>
        <a:buFont typeface="Arial" panose="020B0604020202020204" pitchFamily="34" charset="0"/>
        <a:buChar char="•"/>
        <a:defRPr lang="en-US" altLang="en-US" sz="2400" kern="1200" dirty="0">
          <a:solidFill>
            <a:srgbClr val="005AAA"/>
          </a:solidFill>
          <a:latin typeface="+mj-lt"/>
          <a:ea typeface="+mn-ea"/>
          <a:cs typeface="Arial" panose="020B0604020202020204" pitchFamily="34" charset="0"/>
        </a:defRPr>
      </a:lvl1pPr>
      <a:lvl2pPr marL="406004" indent="-203597" algn="r" rtl="1" eaLnBrk="1" fontAlgn="base" hangingPunct="1">
        <a:spcBef>
          <a:spcPts val="900"/>
        </a:spcBef>
        <a:spcAft>
          <a:spcPct val="0"/>
        </a:spcAft>
        <a:buClr>
          <a:srgbClr val="00538C"/>
        </a:buClr>
        <a:buSzPct val="90000"/>
        <a:buFont typeface="Arial" panose="020B0604020202020204" pitchFamily="34" charset="0"/>
        <a:buChar char="•"/>
        <a:defRPr lang="en-US" altLang="en-US" sz="2200" kern="1200" dirty="0">
          <a:solidFill>
            <a:srgbClr val="005AAA"/>
          </a:solidFill>
          <a:latin typeface="+mj-lt"/>
          <a:ea typeface="+mn-ea"/>
          <a:cs typeface="Arial" panose="020B0604020202020204" pitchFamily="34" charset="0"/>
        </a:defRPr>
      </a:lvl2pPr>
      <a:lvl3pPr marL="601266" indent="-195263" algn="r" rtl="1" eaLnBrk="1" fontAlgn="base" hangingPunct="1">
        <a:spcBef>
          <a:spcPts val="900"/>
        </a:spcBef>
        <a:spcAft>
          <a:spcPct val="0"/>
        </a:spcAft>
        <a:buClr>
          <a:srgbClr val="00538C"/>
        </a:buClr>
        <a:buSzPct val="90000"/>
        <a:buFont typeface="Arial" panose="020B0604020202020204" pitchFamily="34" charset="0"/>
        <a:buChar char="•"/>
        <a:defRPr lang="en-US" altLang="en-US" sz="2000" kern="1200" dirty="0">
          <a:solidFill>
            <a:srgbClr val="005AAA"/>
          </a:solidFill>
          <a:latin typeface="+mj-lt"/>
          <a:ea typeface="+mn-ea"/>
          <a:cs typeface="Arial" panose="020B0604020202020204" pitchFamily="34" charset="0"/>
        </a:defRPr>
      </a:lvl3pPr>
      <a:lvl4pPr marL="804863" indent="-203597" algn="r" rtl="1" eaLnBrk="1" fontAlgn="base" hangingPunct="1">
        <a:spcBef>
          <a:spcPts val="900"/>
        </a:spcBef>
        <a:spcAft>
          <a:spcPct val="0"/>
        </a:spcAft>
        <a:buClr>
          <a:srgbClr val="00538C"/>
        </a:buClr>
        <a:buSzPct val="90000"/>
        <a:buFont typeface="Arial" panose="020B0604020202020204" pitchFamily="34" charset="0"/>
        <a:buChar char="•"/>
        <a:defRPr lang="en-US" altLang="en-US" sz="1800" kern="1200" dirty="0">
          <a:solidFill>
            <a:srgbClr val="005AAA"/>
          </a:solidFill>
          <a:latin typeface="+mj-lt"/>
          <a:ea typeface="+mn-ea"/>
          <a:cs typeface="Arial" panose="020B0604020202020204" pitchFamily="34" charset="0"/>
        </a:defRPr>
      </a:lvl4pPr>
      <a:lvl5pPr marL="944166" indent="-139304" algn="r" rtl="1" eaLnBrk="1" fontAlgn="base" hangingPunct="1">
        <a:spcBef>
          <a:spcPts val="900"/>
        </a:spcBef>
        <a:spcAft>
          <a:spcPct val="0"/>
        </a:spcAft>
        <a:buSzPct val="80000"/>
        <a:buBlip>
          <a:blip r:embed="rId9"/>
        </a:buBlip>
        <a:defRPr sz="600" kern="1200">
          <a:solidFill>
            <a:srgbClr val="00529B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slide" Target="slide2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b="20849"/>
          <a:stretch/>
        </p:blipFill>
        <p:spPr>
          <a:xfrm>
            <a:off x="0" y="-27384"/>
            <a:ext cx="12192000" cy="6912768"/>
          </a:xfr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5440" y="2132856"/>
            <a:ext cx="3816424" cy="668824"/>
          </a:xfrm>
        </p:spPr>
        <p:txBody>
          <a:bodyPr/>
          <a:lstStyle/>
          <a:p>
            <a:r>
              <a:rPr lang="en-GB" sz="2000" dirty="0"/>
              <a:t>Belo Matyko | July 2021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5441" y="1678158"/>
            <a:ext cx="4816971" cy="526706"/>
          </a:xfrm>
        </p:spPr>
        <p:txBody>
          <a:bodyPr/>
          <a:lstStyle/>
          <a:p>
            <a:r>
              <a:rPr lang="en-GB" sz="3600" dirty="0"/>
              <a:t>L</a:t>
            </a:r>
            <a:r>
              <a:rPr lang="en-US" dirty="0" err="1"/>
              <a:t>ocks</a:t>
            </a:r>
            <a:r>
              <a:rPr lang="en-US" dirty="0"/>
              <a:t> Portfolio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29" y="291474"/>
            <a:ext cx="2243875" cy="576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Multipoint Lock 204A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2" descr="C:\Users\estler\AppData\Local\Temp\SNAGHTMLc7e3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334273"/>
            <a:ext cx="2027179" cy="478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4" y="1033271"/>
            <a:ext cx="5553937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3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Multipoint Lock 352R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" name="Picture 2" descr="C:\Users\estler\AppData\Local\Temp\SNAGHTML61cbb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124744"/>
            <a:ext cx="353775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28603" y="1082021"/>
            <a:ext cx="5122911" cy="530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Multipoint security lock for heavy duty steel doors.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Activated by Euro cylinder with DIN cam mechanism.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Double Turn dead bolt function 17/35 mm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LATCH-reversible (L,R option)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Suitable for auxiliary lock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A103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BS= 65, CC= 85,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Diameter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mm X 3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Front plate: Chrome-Nickel plated steel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Lock box: galvanized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Bolts and Latch: Chrome-Nickel plated steel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Multipoint Lock 104A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8" r="25063"/>
          <a:stretch/>
        </p:blipFill>
        <p:spPr>
          <a:xfrm>
            <a:off x="7824192" y="1228001"/>
            <a:ext cx="2880321" cy="47659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541041" y="1100996"/>
            <a:ext cx="4906887" cy="4945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Multipoint security lock for heavy duty steel doors-mounted during door assembling.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Activated by Euro cylinder with DIN cam. Double rotation of the cylinder 29 (15+14) mm stroke.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LATCH-reversible (L,R option)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the bolts are in closed position the latch is disable with the handle.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Suitable for auxiliary lock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A103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BS= 65, CC1= 85,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Diameter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mm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Front plate: stainless steel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Lock box: galvanized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lang="en-US" sz="1600" dirty="0">
                <a:latin typeface="Calibri" panose="020F0502020204030204" pitchFamily="34" charset="0"/>
              </a:rPr>
              <a:t>B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olts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Latch: Chrome Nickel plated.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45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Auxiliary lock A103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96346" l="9990" r="89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33984"/>
          <a:stretch/>
        </p:blipFill>
        <p:spPr>
          <a:xfrm>
            <a:off x="7557485" y="1132054"/>
            <a:ext cx="2952328" cy="44603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E4461B7-18C8-4FC1-9A9D-1AA24E63EF6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62575" y="1132054"/>
            <a:ext cx="5580112" cy="5082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6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6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Suitable for general use as auxiliary lock.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352R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204A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104A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Double bolt with 18 mm diameter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FUNCTION: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 STROKE 28mm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VERTICAL DROP 20+1.0 mm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 FINISH: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 plate: stainless steel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Lock box: galvanized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and Latch: Chrome nickel plated.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337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5580" y="3140968"/>
            <a:ext cx="7560840" cy="587118"/>
          </a:xfrm>
        </p:spPr>
        <p:txBody>
          <a:bodyPr/>
          <a:lstStyle/>
          <a:p>
            <a:r>
              <a:rPr lang="en-US" dirty="0"/>
              <a:t>LOCK CASES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356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Mortise Lock 354M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32D8C99-4D72-47BB-B577-546A508E85B5}" type="slidenum">
              <a:rPr lang="ar-SA" smtClean="0"/>
              <a:pPr/>
              <a:t>15</a:t>
            </a:fld>
            <a:endParaRPr lang="en-US" dirty="0"/>
          </a:p>
        </p:txBody>
      </p:sp>
      <p:pic>
        <p:nvPicPr>
          <p:cNvPr id="12" name="Picture 2" descr="http://mul-t-lock.com/res/product_images/multi_point_locks/354M%20big.jpg"/>
          <p:cNvPicPr>
            <a:picLocks noChangeAspect="1" noChangeArrowheads="1"/>
          </p:cNvPicPr>
          <p:nvPr/>
        </p:nvPicPr>
        <p:blipFill>
          <a:blip r:embed="rId2" cstate="print"/>
          <a:srcRect l="19593" r="24642"/>
          <a:stretch>
            <a:fillRect/>
          </a:stretch>
        </p:blipFill>
        <p:spPr bwMode="auto">
          <a:xfrm>
            <a:off x="7896200" y="1268760"/>
            <a:ext cx="2520280" cy="47525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87558" y="1124744"/>
            <a:ext cx="5508442" cy="5112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lock for heavy duty steel doors.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Activated by Euro cylinder with DIN cam. Double rotation of the cylinder 35 (17/18) mm stroke.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LATCH-reversible (L,R option)</a:t>
            </a:r>
            <a:endParaRPr kumimoji="0" lang="he-IL" sz="16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Handle spindle with ball bearing 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BS= 60, CC= 85,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Diameter 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16mm x 3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Front plate: Chrome nickel plated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Lock box: galvanized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Bolts and Latch: Chrome nickel plated.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19804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Mortise lock 277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04" y="1218682"/>
            <a:ext cx="2699513" cy="48105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48149" y="1124695"/>
            <a:ext cx="5763876" cy="4991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lock for all doors.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Activated by Euro cylinder with DIN cam. Double rotation of the cylinder 20 (10/10) mm stroke.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LATCH-reversible (L,R option)</a:t>
            </a:r>
            <a:endParaRPr kumimoji="0" lang="he-IL" sz="16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BS= 50, CC= 85,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Diameter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12mm x 4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Front plate: Satin Nickel plated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Lock box: galvanized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Bolts and Latch: Satin Nickel plated 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8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Mortise lock case 310-45A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9" b="98654" l="9606" r="89655">
                        <a14:foregroundMark x1="29064" y1="26250" x2="26601" y2="37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167294"/>
            <a:ext cx="1941690" cy="49737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587727" y="1107441"/>
            <a:ext cx="5292249" cy="50336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lock for all doors.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Activated by Euro cylinder with DIN cam. Double rotation of the cylinder 20 (10/10) mm stroke.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LATCH-reversible (L,R option)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BS= 45, CC= 70,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Diameter 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14mm x 3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Front plate: Chrome Nickel plated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Lock box: Black painted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Bolts and Latch: Chrome Nickel plated 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0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204S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074" name="Picture 2" descr="C:\Users\estler\AppData\Local\Temp\SNAGHTML24255b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239175"/>
            <a:ext cx="2218979" cy="48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41041" y="1116067"/>
            <a:ext cx="5210473" cy="512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Security lock for all doors.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Activated by Euro cylinder with DIN cam. Double rotation of the cylinder 20 (10/10) mm stroke.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LATCH-reversible (L,R option)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Handle spindle with ball bearing 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BS= 45, CC= 85,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Diameter 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12mm x 3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Front plate and Latch : Shine brass plated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Lock box: Black painted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Bolts : Chrome Nickel plated 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353P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026" name="Picture 2" descr="C:\Users\estler\AppData\Local\Temp\SNAGHTML242229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311666"/>
            <a:ext cx="2730017" cy="466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87727" y="1116067"/>
            <a:ext cx="5554960" cy="559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3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Auxiliary lock for steel doors.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Without latch and Handle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Activated by Euro cylinder with DIN cam. Double rotation of the cylinder 35 (18/17) mm stroke.</a:t>
            </a: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he-IL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BS= 60,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Bolts Diameter 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16mm x 3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Front plate: Chrome Nickel plated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Lock box: Black painted steel.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Bolts: Chrome Nickel plated 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Product Categories </a:t>
            </a:r>
            <a:endParaRPr lang="he-IL" dirty="0"/>
          </a:p>
        </p:txBody>
      </p:sp>
      <p:sp>
        <p:nvSpPr>
          <p:cNvPr id="8" name="Rounded Rectangle 7"/>
          <p:cNvSpPr/>
          <p:nvPr/>
        </p:nvSpPr>
        <p:spPr>
          <a:xfrm>
            <a:off x="2884868" y="1611121"/>
            <a:ext cx="3333668" cy="3635757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6842274" y="1417978"/>
            <a:ext cx="2845603" cy="2016116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973" y="1448371"/>
            <a:ext cx="1872208" cy="338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7409" y="1364740"/>
            <a:ext cx="4608512" cy="426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616221" y="1268760"/>
            <a:ext cx="4627715" cy="412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>
          <a:xfrm>
            <a:off x="1374650" y="5088170"/>
            <a:ext cx="3237982" cy="1067394"/>
          </a:xfrm>
          <a:custGeom>
            <a:avLst/>
            <a:gdLst>
              <a:gd name="connsiteX0" fmla="*/ 0 w 3237982"/>
              <a:gd name="connsiteY0" fmla="*/ 0 h 1067394"/>
              <a:gd name="connsiteX1" fmla="*/ 3237982 w 3237982"/>
              <a:gd name="connsiteY1" fmla="*/ 0 h 1067394"/>
              <a:gd name="connsiteX2" fmla="*/ 3237982 w 3237982"/>
              <a:gd name="connsiteY2" fmla="*/ 1067394 h 1067394"/>
              <a:gd name="connsiteX3" fmla="*/ 0 w 3237982"/>
              <a:gd name="connsiteY3" fmla="*/ 1067394 h 1067394"/>
              <a:gd name="connsiteX4" fmla="*/ 0 w 3237982"/>
              <a:gd name="connsiteY4" fmla="*/ 0 h 106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7982" h="1067394">
                <a:moveTo>
                  <a:pt x="0" y="0"/>
                </a:moveTo>
                <a:lnTo>
                  <a:pt x="3237982" y="0"/>
                </a:lnTo>
                <a:lnTo>
                  <a:pt x="3237982" y="1067394"/>
                </a:lnTo>
                <a:lnTo>
                  <a:pt x="0" y="1067394"/>
                </a:lnTo>
                <a:lnTo>
                  <a:pt x="0" y="0"/>
                </a:lnTo>
                <a:close/>
              </a:path>
            </a:pathLst>
          </a:cu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lvl="0" algn="ctr" defTabSz="1333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>
                <a:solidFill>
                  <a:schemeClr val="bg1"/>
                </a:solidFill>
              </a:rPr>
              <a:t>OEM Solutions</a:t>
            </a:r>
            <a:endParaRPr lang="he-IL" sz="3000" kern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95260" y="1364740"/>
            <a:ext cx="4608512" cy="426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6744072" y="1268760"/>
            <a:ext cx="4627715" cy="412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Freeform 10"/>
          <p:cNvSpPr/>
          <p:nvPr/>
        </p:nvSpPr>
        <p:spPr>
          <a:xfrm>
            <a:off x="7752184" y="5082421"/>
            <a:ext cx="3117081" cy="1073143"/>
          </a:xfrm>
          <a:custGeom>
            <a:avLst/>
            <a:gdLst>
              <a:gd name="connsiteX0" fmla="*/ 0 w 3584275"/>
              <a:gd name="connsiteY0" fmla="*/ 0 h 1078892"/>
              <a:gd name="connsiteX1" fmla="*/ 3584275 w 3584275"/>
              <a:gd name="connsiteY1" fmla="*/ 0 h 1078892"/>
              <a:gd name="connsiteX2" fmla="*/ 3584275 w 3584275"/>
              <a:gd name="connsiteY2" fmla="*/ 1078892 h 1078892"/>
              <a:gd name="connsiteX3" fmla="*/ 0 w 3584275"/>
              <a:gd name="connsiteY3" fmla="*/ 1078892 h 1078892"/>
              <a:gd name="connsiteX4" fmla="*/ 0 w 3584275"/>
              <a:gd name="connsiteY4" fmla="*/ 0 h 107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4275" h="1078892">
                <a:moveTo>
                  <a:pt x="0" y="0"/>
                </a:moveTo>
                <a:lnTo>
                  <a:pt x="3584275" y="0"/>
                </a:lnTo>
                <a:lnTo>
                  <a:pt x="3584275" y="1078892"/>
                </a:lnTo>
                <a:lnTo>
                  <a:pt x="0" y="1078892"/>
                </a:lnTo>
                <a:lnTo>
                  <a:pt x="0" y="0"/>
                </a:lnTo>
                <a:close/>
              </a:path>
            </a:pathLst>
          </a:cu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dirty="0">
                <a:solidFill>
                  <a:schemeClr val="bg1"/>
                </a:solidFill>
              </a:rPr>
              <a:t>Locksets</a:t>
            </a:r>
            <a:endParaRPr lang="he-IL" sz="3000" dirty="0">
              <a:solidFill>
                <a:schemeClr val="bg1"/>
              </a:solidFill>
            </a:endParaRPr>
          </a:p>
        </p:txBody>
      </p:sp>
      <p:pic>
        <p:nvPicPr>
          <p:cNvPr id="18" name="Picture 2" descr="http://mul-t-lock.com/res/product_images/multi_point_locks/multi603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58" b="90526" l="19163" r="79956">
                        <a14:foregroundMark x1="25771" y1="44632" x2="33700" y2="42737"/>
                        <a14:foregroundMark x1="26211" y1="51368" x2="36344" y2="53684"/>
                        <a14:foregroundMark x1="26211" y1="57684" x2="35903" y2="58105"/>
                      </a14:backgroundRemoval>
                    </a14:imgEffect>
                  </a14:imgLayer>
                </a14:imgProps>
              </a:ext>
            </a:extLst>
          </a:blip>
          <a:srcRect l="16793" t="7997" r="16033" b="6703"/>
          <a:stretch>
            <a:fillRect/>
          </a:stretch>
        </p:blipFill>
        <p:spPr bwMode="auto">
          <a:xfrm>
            <a:off x="2048472" y="2613476"/>
            <a:ext cx="2046385" cy="233872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4182" l="6306" r="90000">
                        <a14:foregroundMark x1="59505" y1="51152" x2="72207" y2="6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454" y="2888592"/>
            <a:ext cx="2776319" cy="2063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352K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2050" name="Picture 2" descr="C:\Users\estler\AppData\Local\Temp\SNAGHTML242409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07" y="1281197"/>
            <a:ext cx="3120405" cy="46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1" y="1165749"/>
            <a:ext cx="5666425" cy="574728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Lock 257 – Security Lever 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21</a:t>
            </a:fld>
            <a:endParaRPr lang="en-US" dirty="0"/>
          </a:p>
        </p:txBody>
      </p:sp>
      <p:pic>
        <p:nvPicPr>
          <p:cNvPr id="54276" name="Picture 4" descr="http://mul-t-lock.com/res/product_images/multi_point_locks/257%20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3" b="97363" l="22567" r="72941"/>
                    </a14:imgEffect>
                  </a14:imgLayer>
                </a14:imgProps>
              </a:ext>
            </a:extLst>
          </a:blip>
          <a:srcRect l="16362" r="20639"/>
          <a:stretch>
            <a:fillRect/>
          </a:stretch>
        </p:blipFill>
        <p:spPr bwMode="auto">
          <a:xfrm>
            <a:off x="7320136" y="1196752"/>
            <a:ext cx="3384376" cy="483489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74162" y="1088057"/>
            <a:ext cx="5277352" cy="5293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4"/>
              </a:buBlip>
              <a:defRPr sz="8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 of use 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Wood and steel doors </a:t>
            </a:r>
            <a:endParaRPr kumimoji="0" lang="en-GB" sz="1700" b="0" i="0" u="none" strike="noStrike" kern="1200" cap="none" spc="0" normalizeH="0" baseline="0" noProof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Characteristics: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Preferred installation as additional lock for reinforcing security level.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Deadlock mechanism- double turn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Backset: 60 mm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Triple round deadbolts: Ø16 mm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Keyway protective plate hinders drill attacks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Bolt throw = 18/35 mm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Keys:3  or 5 double bit keys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Cr/Ni plated front plate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Galvanized steel box 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15581" y="3129914"/>
            <a:ext cx="7560840" cy="587118"/>
          </a:xfrm>
        </p:spPr>
        <p:txBody>
          <a:bodyPr/>
          <a:lstStyle/>
          <a:p>
            <a:r>
              <a:rPr lang="en-US" sz="3600" dirty="0"/>
              <a:t>HARDWARE</a:t>
            </a:r>
            <a:endParaRPr lang="he-IL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E4461B7-18C8-4FC1-9A9D-1AA24E63EF6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220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– SH 300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23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2201" t="5840" r="4151" b="5541"/>
          <a:stretch/>
        </p:blipFill>
        <p:spPr bwMode="auto">
          <a:xfrm>
            <a:off x="8162162" y="1220763"/>
            <a:ext cx="3911757" cy="24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9" b="97368" l="2657" r="94118">
                        <a14:foregroundMark x1="76091" y1="10789" x2="76091" y2="88421"/>
                        <a14:foregroundMark x1="44402" y1="46842" x2="40987" y2="78684"/>
                      </a14:backgroundRemoval>
                    </a14:imgEffect>
                  </a14:imgLayer>
                </a14:imgProps>
              </a:ext>
            </a:extLst>
          </a:blip>
          <a:srcRect r="9756"/>
          <a:stretch/>
        </p:blipFill>
        <p:spPr bwMode="auto">
          <a:xfrm>
            <a:off x="6781576" y="3937013"/>
            <a:ext cx="2664296" cy="21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672064" y="3940378"/>
            <a:ext cx="2873041" cy="2178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6749851" y="3844602"/>
            <a:ext cx="2861120" cy="21909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8040216" y="263691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8040216" y="1207008"/>
            <a:ext cx="3974078" cy="2510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8116331" y="1124744"/>
            <a:ext cx="3957588" cy="2519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93372" y="1340767"/>
            <a:ext cx="5268105" cy="525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24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6"/>
              </a:buBlip>
              <a:defRPr sz="20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2pPr>
            <a:lvl3pPr marL="801688" indent="-260350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3pPr>
            <a:lvl4pPr marL="1073150" indent="-271463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6"/>
              </a:buBlip>
              <a:defRPr sz="12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4pPr>
            <a:lvl5pPr marL="1258888" indent="-185738" algn="l" defTabSz="914400" rtl="0" eaLnBrk="1" latinLnBrk="0" hangingPunct="1">
              <a:spcBef>
                <a:spcPts val="1200"/>
              </a:spcBef>
              <a:buSzPct val="80000"/>
              <a:buFontTx/>
              <a:buBlip>
                <a:blip r:embed="rId5"/>
              </a:buBlip>
              <a:defRPr sz="1600" kern="1200">
                <a:solidFill>
                  <a:srgbClr val="00529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: 4-way Locks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Characteristics: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Suitable for 4-way locks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 – 85 / 90 mm 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Friendly installation 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Moving handles and fixed handles versions </a:t>
            </a:r>
          </a:p>
          <a:p>
            <a:pPr marL="541338" marR="0" lvl="1" indent="-27146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Finishes: gold, nickel brushed and nickel satin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623392" y="1340768"/>
            <a:ext cx="5389033" cy="43148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</a:pPr>
            <a:r>
              <a:rPr lang="en-GB" dirty="0"/>
              <a:t>Use: </a:t>
            </a:r>
            <a:r>
              <a:rPr lang="en-US" dirty="0"/>
              <a:t>compatible with all Euro profile </a:t>
            </a:r>
            <a:r>
              <a:rPr lang="en-GB" dirty="0"/>
              <a:t>cylinders and </a:t>
            </a:r>
            <a:r>
              <a:rPr lang="en-GB" dirty="0" err="1"/>
              <a:t>MTL</a:t>
            </a:r>
            <a:r>
              <a:rPr lang="en-GB" dirty="0"/>
              <a:t> multipoint locks</a:t>
            </a:r>
          </a:p>
          <a:p>
            <a:pPr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</a:pPr>
            <a:r>
              <a:rPr lang="en-GB" dirty="0"/>
              <a:t>Characteristics: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Hardened steel body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Drill resistant rotating disk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M8 screws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Friendly installation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Suitable for door thickness 50-75 mm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Finishes: bright/satin chrome, bright brass, brushed nickel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 Cylinder escutcheons for heavy duty 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24</a:t>
            </a:fld>
            <a:endParaRPr lang="en-US"/>
          </a:p>
        </p:txBody>
      </p:sp>
      <p:pic>
        <p:nvPicPr>
          <p:cNvPr id="5122" name="Picture 2" descr="http://www.mul-t-lock.com/res/product_images/cylinders/high%20security%20protector%20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6120" y="1916832"/>
            <a:ext cx="3840425" cy="34563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90778" y="1218682"/>
            <a:ext cx="3485742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392143" y="1124744"/>
            <a:ext cx="3474637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27301" y="3120716"/>
            <a:ext cx="4816971" cy="360040"/>
          </a:xfrm>
        </p:spPr>
        <p:txBody>
          <a:bodyPr/>
          <a:lstStyle/>
          <a:p>
            <a:pPr algn="ctr"/>
            <a:r>
              <a:rPr lang="en-US" dirty="0"/>
              <a:t>LOCKSETS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HERCULAR</a:t>
            </a:r>
            <a:r>
              <a:rPr lang="en-GB" dirty="0"/>
              <a:t> Deadbolt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26</a:t>
            </a:fld>
            <a:endParaRPr lang="en-US" dirty="0"/>
          </a:p>
        </p:txBody>
      </p:sp>
      <p:pic>
        <p:nvPicPr>
          <p:cNvPr id="57346" name="Picture 2" descr="http://mul-t-lock.com/res/product_images/locks/L13-big.jpg"/>
          <p:cNvPicPr>
            <a:picLocks noChangeAspect="1" noChangeArrowheads="1"/>
          </p:cNvPicPr>
          <p:nvPr/>
        </p:nvPicPr>
        <p:blipFill rotWithShape="1">
          <a:blip r:embed="rId2" cstate="print"/>
          <a:srcRect t="9610" b="16574"/>
          <a:stretch/>
        </p:blipFill>
        <p:spPr bwMode="auto">
          <a:xfrm>
            <a:off x="8328248" y="1196752"/>
            <a:ext cx="3793604" cy="2520280"/>
          </a:xfrm>
          <a:prstGeom prst="rect">
            <a:avLst/>
          </a:prstGeom>
          <a:noFill/>
        </p:spPr>
      </p:pic>
      <p:pic>
        <p:nvPicPr>
          <p:cNvPr id="57350" name="Picture 6" descr="http://mul-t-lock.com/res/product_images/locks/L14-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" b="97941" l="836" r="98329">
                        <a14:foregroundMark x1="84123" y1="5882" x2="93315" y2="15000"/>
                        <a14:foregroundMark x1="13928" y1="50882" x2="42897" y2="85588"/>
                        <a14:foregroundMark x1="52925" y1="47647" x2="41783" y2="67353"/>
                        <a14:foregroundMark x1="61281" y1="57059" x2="31198" y2="65882"/>
                        <a14:foregroundMark x1="57382" y1="6765" x2="47632" y2="16765"/>
                        <a14:foregroundMark x1="49861" y1="9706" x2="42618" y2="20588"/>
                        <a14:foregroundMark x1="9192" y1="67059" x2="12535" y2="76176"/>
                        <a14:foregroundMark x1="8635" y1="70588" x2="11699" y2="75000"/>
                        <a14:foregroundMark x1="7799" y1="59118" x2="15042" y2="48824"/>
                        <a14:foregroundMark x1="83008" y1="3824" x2="88579" y2="7647"/>
                        <a14:foregroundMark x1="55432" y1="76471" x2="42897" y2="8088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09837" y="3717032"/>
            <a:ext cx="2857500" cy="2571751"/>
          </a:xfrm>
          <a:prstGeom prst="rect">
            <a:avLst/>
          </a:prstGeom>
          <a:noFill/>
        </p:spPr>
      </p:pic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3392" y="1340768"/>
            <a:ext cx="5389033" cy="48245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</a:pPr>
            <a:r>
              <a:rPr lang="en-GB" dirty="0"/>
              <a:t>Use: </a:t>
            </a:r>
            <a:r>
              <a:rPr lang="en-US" dirty="0"/>
              <a:t>High-security deadbolt system for </a:t>
            </a:r>
            <a:r>
              <a:rPr lang="en-GB" dirty="0"/>
              <a:t>commercial and residential doors.</a:t>
            </a:r>
          </a:p>
          <a:p>
            <a:pPr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5"/>
              </a:buBlip>
            </a:pPr>
            <a:r>
              <a:rPr lang="en-GB" dirty="0"/>
              <a:t>Characteristics: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US" sz="1900" dirty="0"/>
              <a:t>Suitable for two backsets, no need </a:t>
            </a:r>
            <a:r>
              <a:rPr lang="en-GB" sz="1900" dirty="0"/>
              <a:t>for different parts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GB" sz="1900" dirty="0"/>
              <a:t>Standards and drive-in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GB" sz="1900" dirty="0"/>
              <a:t>Supplied as standard </a:t>
            </a:r>
            <a:r>
              <a:rPr lang="en-US" sz="1900" dirty="0"/>
              <a:t>with 1” (25 mm) throw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US" sz="1900" dirty="0"/>
              <a:t>Optional as double or single </a:t>
            </a:r>
            <a:r>
              <a:rPr lang="en-GB" sz="1900" dirty="0"/>
              <a:t>cylinder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GB" sz="1900" dirty="0"/>
              <a:t>Thumb turn tail self-adjustable to door thickness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US" sz="1900" dirty="0"/>
              <a:t>Option for captive key deadbolt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GB" sz="1900" dirty="0"/>
              <a:t>Finish: </a:t>
            </a:r>
            <a:r>
              <a:rPr lang="en-US" sz="1900" dirty="0"/>
              <a:t>US3, US26, US26D, US5A, US10B6</a:t>
            </a:r>
            <a:endParaRPr lang="he-IL" sz="1900" dirty="0"/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6"/>
              </a:buBlip>
            </a:pPr>
            <a:r>
              <a:rPr lang="en-US" sz="1900" dirty="0"/>
              <a:t>UL Grade I rated</a:t>
            </a:r>
            <a:endParaRPr lang="en-GB" sz="1900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CRONUS  Deadbolt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27</a:t>
            </a:fld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196752"/>
            <a:ext cx="3009909" cy="223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623393" y="1340768"/>
            <a:ext cx="5328591" cy="44644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Use:</a:t>
            </a:r>
            <a:r>
              <a:rPr lang="en-US" sz="2000" dirty="0"/>
              <a:t> Provide protection for residential and </a:t>
            </a:r>
            <a:r>
              <a:rPr lang="en-GB" sz="2000" dirty="0"/>
              <a:t>commercial doors.</a:t>
            </a:r>
          </a:p>
          <a:p>
            <a:pPr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Characteristics: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US" sz="1800" dirty="0"/>
              <a:t>Suitable for two backsets, no need </a:t>
            </a:r>
            <a:r>
              <a:rPr lang="en-GB" sz="1800" dirty="0"/>
              <a:t>for different parts.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800" dirty="0"/>
              <a:t>High security </a:t>
            </a:r>
            <a:r>
              <a:rPr lang="en-GB" sz="1800" dirty="0" err="1"/>
              <a:t>KIK</a:t>
            </a:r>
            <a:r>
              <a:rPr lang="en-GB" sz="1800" dirty="0"/>
              <a:t> cylinder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800" dirty="0"/>
              <a:t>Robust cylinder protector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US" sz="1800" dirty="0"/>
              <a:t>Optional as double or single </a:t>
            </a:r>
            <a:r>
              <a:rPr lang="en-GB" sz="1800" dirty="0"/>
              <a:t>cylinder.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800" dirty="0"/>
              <a:t>Reinforced locking bolt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800" dirty="0"/>
              <a:t>Door thickness: 1⅜” (35 mm) to 1¾” (45 mm)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800" dirty="0"/>
              <a:t>Finish: PVD-Gold, polished stainless steel (US32), brushed stainless steel (US32D). </a:t>
            </a:r>
          </a:p>
          <a:p>
            <a:pPr lvl="1" algn="l" defTabSz="685800" rtl="0" fontAlgn="auto"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800" dirty="0"/>
              <a:t>UL Grade II rated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3068960"/>
            <a:ext cx="4196710" cy="31255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15581" y="2852936"/>
            <a:ext cx="7560840" cy="1440160"/>
          </a:xfrm>
        </p:spPr>
        <p:txBody>
          <a:bodyPr/>
          <a:lstStyle/>
          <a:p>
            <a:endParaRPr lang="en-US" sz="3600" dirty="0"/>
          </a:p>
          <a:p>
            <a:r>
              <a:rPr lang="en-US" sz="3600" dirty="0"/>
              <a:t>DRAWINGS</a:t>
            </a:r>
            <a:endParaRPr lang="he-IL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E4461B7-18C8-4FC1-9A9D-1AA24E63EF62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56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4-way-locks - 235,240,250,602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29</a:t>
            </a:fld>
            <a:r>
              <a:rPr lang="he-IL"/>
              <a:t> </a:t>
            </a:r>
            <a:endParaRPr lang="en-GB" dirty="0"/>
          </a:p>
        </p:txBody>
      </p:sp>
      <p:pic>
        <p:nvPicPr>
          <p:cNvPr id="6" name="Picture 8198" descr="235-views"/>
          <p:cNvPicPr>
            <a:picLocks noChangeAspect="1" noChangeArrowheads="1"/>
          </p:cNvPicPr>
          <p:nvPr/>
        </p:nvPicPr>
        <p:blipFill>
          <a:blip r:embed="rId2" cstate="print"/>
          <a:srcRect l="6908" t="8974" r="18529" b="5893"/>
          <a:stretch>
            <a:fillRect/>
          </a:stretch>
        </p:blipFill>
        <p:spPr bwMode="auto">
          <a:xfrm>
            <a:off x="3052192" y="1196752"/>
            <a:ext cx="6076770" cy="482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543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3</a:t>
            </a:fld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OEM</a:t>
            </a:r>
            <a:r>
              <a:rPr lang="en-US" dirty="0"/>
              <a:t> Solutions</a:t>
            </a:r>
            <a:endParaRPr lang="en-GB" dirty="0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9171046" y="4072994"/>
            <a:ext cx="1821497" cy="928617"/>
          </a:xfrm>
          <a:prstGeom prst="roundRect">
            <a:avLst/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>
                <a:solidFill>
                  <a:schemeClr val="bg1"/>
                </a:solidFill>
              </a:rPr>
              <a:t>Lock Kits</a:t>
            </a: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303534" y="2867184"/>
            <a:ext cx="1821497" cy="928617"/>
          </a:xfrm>
          <a:prstGeom prst="roundRect">
            <a:avLst/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>
                <a:solidFill>
                  <a:schemeClr val="bg1"/>
                </a:solidFill>
              </a:rPr>
              <a:t>MPL 415G</a:t>
            </a:r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303534" y="1600134"/>
            <a:ext cx="1821497" cy="928617"/>
          </a:xfrm>
          <a:prstGeom prst="roundRect">
            <a:avLst/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>
                <a:solidFill>
                  <a:schemeClr val="bg1"/>
                </a:solidFill>
              </a:rPr>
              <a:t>4-way-</a:t>
            </a:r>
            <a:r>
              <a:rPr lang="en-US" sz="1900" dirty="0">
                <a:solidFill>
                  <a:schemeClr val="bg1"/>
                </a:solidFill>
              </a:rPr>
              <a:t>l</a:t>
            </a:r>
            <a:r>
              <a:rPr lang="en-GB" sz="1900" dirty="0" err="1">
                <a:solidFill>
                  <a:schemeClr val="bg1"/>
                </a:solidFill>
              </a:rPr>
              <a:t>ocks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9171047" y="1585013"/>
            <a:ext cx="1821497" cy="928617"/>
          </a:xfrm>
          <a:prstGeom prst="roundRect">
            <a:avLst/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5183920" y="2864132"/>
            <a:ext cx="1821497" cy="928617"/>
          </a:xfrm>
          <a:prstGeom prst="roundRect">
            <a:avLst/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>
                <a:solidFill>
                  <a:schemeClr val="bg1"/>
                </a:solidFill>
              </a:rPr>
              <a:t>Lock cases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9497" y="1268760"/>
            <a:ext cx="2603089" cy="412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1000685" y="1364740"/>
            <a:ext cx="2592287" cy="426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1330801" y="4183608"/>
            <a:ext cx="1821497" cy="928617"/>
          </a:xfrm>
          <a:prstGeom prst="roundRect">
            <a:avLst/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900" dirty="0">
                <a:solidFill>
                  <a:schemeClr val="bg1"/>
                </a:solidFill>
              </a:rPr>
              <a:t>Other </a:t>
            </a:r>
            <a:r>
              <a:rPr lang="en-GB" sz="1900" dirty="0" err="1">
                <a:solidFill>
                  <a:schemeClr val="bg1"/>
                </a:solidFill>
              </a:rPr>
              <a:t>MPL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2433" y="1265708"/>
            <a:ext cx="2603089" cy="412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Rectangle 25"/>
          <p:cNvSpPr/>
          <p:nvPr/>
        </p:nvSpPr>
        <p:spPr>
          <a:xfrm>
            <a:off x="4897743" y="1361688"/>
            <a:ext cx="2592287" cy="426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Rectangle 26"/>
          <p:cNvSpPr/>
          <p:nvPr/>
        </p:nvSpPr>
        <p:spPr>
          <a:xfrm>
            <a:off x="8681117" y="1268760"/>
            <a:ext cx="2603089" cy="412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Rectangle 27"/>
          <p:cNvSpPr/>
          <p:nvPr/>
        </p:nvSpPr>
        <p:spPr>
          <a:xfrm>
            <a:off x="8832305" y="1364740"/>
            <a:ext cx="2592287" cy="426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Mortise lock 277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30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28" y="1314396"/>
            <a:ext cx="3836654" cy="463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85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Mortise lock case 310-45A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31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045"/>
          <a:stretch/>
        </p:blipFill>
        <p:spPr>
          <a:xfrm>
            <a:off x="4114280" y="1412775"/>
            <a:ext cx="3908685" cy="45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353P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32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8" descr="353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15680" y="1347607"/>
            <a:ext cx="5766353" cy="4628495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263175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352K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33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8" descr="352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15680" y="1352648"/>
            <a:ext cx="5684440" cy="4596264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372512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204S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34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7" descr="204S"/>
          <p:cNvPicPr>
            <a:picLocks noChangeAspect="1" noChangeArrowheads="1"/>
          </p:cNvPicPr>
          <p:nvPr/>
        </p:nvPicPr>
        <p:blipFill>
          <a:blip r:embed="rId2" cstate="print"/>
          <a:srcRect l="17745" r="187"/>
          <a:stretch>
            <a:fillRect/>
          </a:stretch>
        </p:blipFill>
        <p:spPr>
          <a:xfrm>
            <a:off x="4057525" y="1287515"/>
            <a:ext cx="4098357" cy="4647076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04609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204A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35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9" y="1285594"/>
            <a:ext cx="3816423" cy="4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8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A103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36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87" y="1484784"/>
            <a:ext cx="4698812" cy="40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69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352R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37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3632" y="1196752"/>
            <a:ext cx="6499923" cy="48299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870229" y="1114489"/>
            <a:ext cx="6472951" cy="4993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1349317"/>
            <a:ext cx="3922075" cy="45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2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35760" y="1117017"/>
            <a:ext cx="4536503" cy="50317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38</a:t>
            </a:fld>
            <a:r>
              <a:rPr lang="he-IL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354M</a:t>
            </a:r>
          </a:p>
        </p:txBody>
      </p:sp>
    </p:spTree>
    <p:extLst>
      <p:ext uri="{BB962C8B-B14F-4D97-AF65-F5344CB8AC3E}">
        <p14:creationId xmlns:p14="http://schemas.microsoft.com/office/powerpoint/2010/main" val="2478002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46686"/>
          </a:xfrm>
          <a:prstGeom prst="rect">
            <a:avLst/>
          </a:prstGeom>
        </p:spPr>
      </p:pic>
      <p:sp>
        <p:nvSpPr>
          <p:cNvPr id="6" name="Subtitle 1"/>
          <p:cNvSpPr txBox="1">
            <a:spLocks/>
          </p:cNvSpPr>
          <p:nvPr/>
        </p:nvSpPr>
        <p:spPr bwMode="auto">
          <a:xfrm>
            <a:off x="3863752" y="2276872"/>
            <a:ext cx="481697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ts val="2775"/>
              </a:lnSpc>
              <a:spcBef>
                <a:spcPts val="900"/>
              </a:spcBef>
              <a:spcAft>
                <a:spcPct val="0"/>
              </a:spcAft>
              <a:buClr>
                <a:srgbClr val="00538C"/>
              </a:buClr>
              <a:buSzPct val="90000"/>
              <a:buFont typeface="Arial" panose="020B0604020202020204" pitchFamily="34" charset="0"/>
              <a:buNone/>
              <a:defRPr lang="en-US" altLang="en-US" sz="3000" b="1" kern="1200">
                <a:solidFill>
                  <a:srgbClr val="00529B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42900" indent="0" algn="ctr" rtl="1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00538C"/>
              </a:buClr>
              <a:buSzPct val="90000"/>
              <a:buFont typeface="Arial" panose="020B0604020202020204" pitchFamily="34" charset="0"/>
              <a:buNone/>
              <a:defRPr lang="en-US" altLang="en-US" sz="2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685800" indent="0" algn="ctr" rtl="1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00538C"/>
              </a:buClr>
              <a:buSzPct val="90000"/>
              <a:buFont typeface="Arial" panose="020B0604020202020204" pitchFamily="34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028700" indent="0" algn="ctr" rtl="1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00538C"/>
              </a:buClr>
              <a:buSzPct val="90000"/>
              <a:buFont typeface="Arial" panose="020B0604020202020204" pitchFamily="34" charset="0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371600" indent="0" algn="ctr" rtl="1" eaLnBrk="1" fontAlgn="base" hangingPunct="1">
              <a:spcBef>
                <a:spcPts val="900"/>
              </a:spcBef>
              <a:spcAft>
                <a:spcPct val="0"/>
              </a:spcAft>
              <a:buSzPct val="80000"/>
              <a:buNone/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1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Thank you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52" y="232138"/>
            <a:ext cx="2352966" cy="60457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G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441" y="2440671"/>
            <a:ext cx="1632648" cy="257892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r="27165"/>
          <a:stretch>
            <a:fillRect/>
          </a:stretch>
        </p:blipFill>
        <p:spPr bwMode="auto">
          <a:xfrm rot="20997457">
            <a:off x="7312861" y="2024327"/>
            <a:ext cx="1274417" cy="32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Gear Locks </a:t>
            </a:r>
            <a:r>
              <a:rPr lang="en-US" b="0" dirty="0"/>
              <a:t>(easy/smooth steering lock mechanism)</a:t>
            </a:r>
            <a:endParaRPr lang="he-IL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ounded Rectangle 6">
            <a:hlinkClick r:id="" action="ppaction://noaction"/>
          </p:cNvPr>
          <p:cNvSpPr/>
          <p:nvPr/>
        </p:nvSpPr>
        <p:spPr>
          <a:xfrm>
            <a:off x="8258039" y="1613525"/>
            <a:ext cx="1821497" cy="928617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19049" y="1812118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dirty="0">
                <a:solidFill>
                  <a:prstClr val="white"/>
                </a:solidFill>
              </a:rPr>
              <a:t>MPL415G</a:t>
            </a:r>
          </a:p>
        </p:txBody>
      </p:sp>
      <p:pic>
        <p:nvPicPr>
          <p:cNvPr id="9" name="Picture 8" descr="untitled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40" y="2591905"/>
            <a:ext cx="4200002" cy="212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6221" y="1268760"/>
            <a:ext cx="4627715" cy="412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6744072" y="1268760"/>
            <a:ext cx="4627715" cy="4125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767409" y="1364740"/>
            <a:ext cx="4608512" cy="426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6895260" y="1364740"/>
            <a:ext cx="4608512" cy="426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Rounded Rectangle 20">
            <a:hlinkClick r:id="" action="ppaction://noaction"/>
          </p:cNvPr>
          <p:cNvSpPr/>
          <p:nvPr/>
        </p:nvSpPr>
        <p:spPr>
          <a:xfrm>
            <a:off x="1631504" y="1600134"/>
            <a:ext cx="2592288" cy="928617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chemeClr val="bg1"/>
                </a:solidFill>
              </a:rPr>
              <a:t>4-way-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GB" sz="2400" dirty="0" err="1">
                <a:solidFill>
                  <a:schemeClr val="bg1"/>
                </a:solidFill>
              </a:rPr>
              <a:t>ocks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303534" y="5052179"/>
            <a:ext cx="3352306" cy="928617"/>
          </a:xfrm>
          <a:prstGeom prst="rect">
            <a:avLst/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schemeClr val="bg1"/>
                </a:solidFill>
              </a:rPr>
              <a:t>cogwheel cylinder- cogwheel mechanism in the 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9" b="92792" l="9951" r="8988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2" y="4005064"/>
            <a:ext cx="1685966" cy="2288034"/>
          </a:xfrm>
          <a:prstGeom prst="rect">
            <a:avLst/>
          </a:prstGeom>
        </p:spPr>
      </p:pic>
      <p:sp>
        <p:nvSpPr>
          <p:cNvPr id="14" name="Rounded Rectangle 13">
            <a:hlinkClick r:id="rId5" action="ppaction://hlinksldjump"/>
          </p:cNvPr>
          <p:cNvSpPr/>
          <p:nvPr/>
        </p:nvSpPr>
        <p:spPr>
          <a:xfrm>
            <a:off x="7406327" y="5066793"/>
            <a:ext cx="3346657" cy="928617"/>
          </a:xfrm>
          <a:prstGeom prst="roundRect">
            <a:avLst>
              <a:gd name="adj" fmla="val 0"/>
            </a:avLst>
          </a:prstGeom>
          <a:solidFill>
            <a:srgbClr val="00529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0" numCol="1" spcCol="1270" anchor="t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>
                <a:solidFill>
                  <a:schemeClr val="bg1"/>
                </a:solidFill>
              </a:rPr>
              <a:t>cam cylinder- cogwheel mechanism in the lock</a:t>
            </a:r>
          </a:p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9551" r="21650" b="18500"/>
          <a:stretch/>
        </p:blipFill>
        <p:spPr>
          <a:xfrm>
            <a:off x="10317970" y="4628054"/>
            <a:ext cx="1805297" cy="14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46" y="2510318"/>
            <a:ext cx="2583245" cy="3535931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4-way-locks - 235,240,250,602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Use: Steel doors</a:t>
            </a:r>
          </a:p>
          <a:p>
            <a:pPr defTabSz="68580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dirty="0"/>
              <a:t>Characteristics: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Activated by cogwheel cylinder, Euro or Swiss profile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Cogwheel mechanism- one turn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10mm-13mm, Double D locking bolts, 20 mm bolt throw 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Fire rated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En 12209 class 3-5 rated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En 1627-1630 class 3 rated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Need special hardware</a:t>
            </a:r>
          </a:p>
          <a:p>
            <a:pPr lvl="1" defTabSz="68580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2000" dirty="0"/>
              <a:t>Accessories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732D8C99-4D72-47BB-B577-546A508E85B5}" type="slidenum">
              <a:rPr lang="ar-SA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>
          <a:xfrm>
            <a:off x="8272729" y="1362414"/>
            <a:ext cx="1746551" cy="2295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6043" b="4045"/>
          <a:stretch/>
        </p:blipFill>
        <p:spPr>
          <a:xfrm>
            <a:off x="9552384" y="2931255"/>
            <a:ext cx="2290323" cy="2903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68008" y="1268760"/>
            <a:ext cx="5859252" cy="4847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6272951" y="1175068"/>
            <a:ext cx="5840586" cy="4871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Lock Kit for Multipoint Locks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59" t="2830" r="2036" b="2350"/>
          <a:stretch/>
        </p:blipFill>
        <p:spPr bwMode="auto">
          <a:xfrm>
            <a:off x="2567609" y="1196752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91544" y="1233577"/>
            <a:ext cx="8094088" cy="4799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2084754" y="1124744"/>
            <a:ext cx="8115702" cy="48125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MPL 415G – Multipoint lock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66" y="1340768"/>
            <a:ext cx="5544616" cy="48245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200" dirty="0"/>
              <a:t>Use: Steel doors</a:t>
            </a:r>
          </a:p>
          <a:p>
            <a:pPr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200" dirty="0"/>
              <a:t>Characteristics: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900" dirty="0"/>
              <a:t>Double cylinder Lock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900" dirty="0"/>
              <a:t>Activated by cam cylinders, Euro profile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900" dirty="0"/>
              <a:t>Central Cogwheel mechanism- double turn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900" dirty="0"/>
              <a:t>Bolt throw 41 mm, 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900" dirty="0"/>
              <a:t>3 bolts 18 mm Dia.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900" dirty="0"/>
              <a:t>Upper mechanism- double turn</a:t>
            </a:r>
          </a:p>
          <a:p>
            <a:pPr marL="202407" lvl="1" indent="0" algn="l" defTabSz="685800" rtl="0" fontAlgn="auto">
              <a:spcAft>
                <a:spcPts val="0"/>
              </a:spcAft>
              <a:buClrTx/>
              <a:buSzPct val="80000"/>
              <a:buNone/>
            </a:pPr>
            <a:r>
              <a:rPr lang="he-IL" sz="1900" dirty="0"/>
              <a:t>   </a:t>
            </a:r>
            <a:r>
              <a:rPr lang="en-GB" sz="1900" dirty="0"/>
              <a:t>25 mm one bolt 18mm </a:t>
            </a:r>
            <a:r>
              <a:rPr lang="en-GB" sz="1900" dirty="0" err="1"/>
              <a:t>Dia</a:t>
            </a:r>
            <a:endParaRPr lang="en-GB" sz="1900" dirty="0"/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US" sz="1900" dirty="0"/>
              <a:t>Individual geometrical locking on each of the locking directions </a:t>
            </a:r>
            <a:endParaRPr lang="en-GB" sz="1900" dirty="0"/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4"/>
              </a:buBlip>
            </a:pPr>
            <a:r>
              <a:rPr lang="en-GB" sz="1900" dirty="0"/>
              <a:t>Lock kit 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76" b="97647" l="32672" r="68254"/>
                    </a14:imgEffect>
                  </a14:imgLayer>
                </a14:imgProps>
              </a:ext>
            </a:extLst>
          </a:blip>
          <a:srcRect l="28383" r="27165"/>
          <a:stretch>
            <a:fillRect/>
          </a:stretch>
        </p:blipFill>
        <p:spPr bwMode="auto">
          <a:xfrm>
            <a:off x="6250297" y="1039407"/>
            <a:ext cx="1944216" cy="491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61" b="94783" l="9609" r="8968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49391" y="1128855"/>
            <a:ext cx="2305898" cy="377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GEAR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784" y="3381116"/>
            <a:ext cx="1686695" cy="266429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MPL 415G – multipoint lock set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8</a:t>
            </a:fld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00455" y="1340768"/>
            <a:ext cx="5389033" cy="43148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</a:pPr>
            <a:r>
              <a:rPr lang="en-GB" dirty="0"/>
              <a:t>Includes: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Branded boxes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Central lock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Side locks- 2 pcs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Adjustable bars for 1.92-2.12 door height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Striking plates and screws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Upper and lover striking boxes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HS cylinder escutcheons</a:t>
            </a:r>
            <a:r>
              <a:rPr lang="he-IL" sz="2000" dirty="0"/>
              <a:t> </a:t>
            </a:r>
            <a:r>
              <a:rPr lang="en-GB" sz="2000" dirty="0"/>
              <a:t>-</a:t>
            </a:r>
            <a:r>
              <a:rPr lang="he-IL" sz="2000" dirty="0"/>
              <a:t> </a:t>
            </a:r>
            <a:r>
              <a:rPr lang="en-GB" sz="2000" dirty="0"/>
              <a:t>different finishes</a:t>
            </a:r>
          </a:p>
          <a:p>
            <a:pPr lvl="1" algn="l" defTabSz="685800" rtl="0" fontAlgn="auto">
              <a:spcAft>
                <a:spcPts val="0"/>
              </a:spcAft>
              <a:buClrTx/>
              <a:buSzPct val="80000"/>
              <a:buFontTx/>
              <a:buBlip>
                <a:blip r:embed="rId3"/>
              </a:buBlip>
            </a:pPr>
            <a:r>
              <a:rPr lang="en-GB" sz="2000" dirty="0"/>
              <a:t>Cylinders – optionally!</a:t>
            </a:r>
          </a:p>
        </p:txBody>
      </p:sp>
      <p:pic>
        <p:nvPicPr>
          <p:cNvPr id="11" name="Picture 9" descr="26930400"/>
          <p:cNvPicPr>
            <a:picLocks noChangeAspect="1" noChangeArrowheads="1"/>
          </p:cNvPicPr>
          <p:nvPr/>
        </p:nvPicPr>
        <p:blipFill rotWithShape="1">
          <a:blip r:embed="rId4" cstate="print"/>
          <a:srcRect l="28344" t="22501" r="29474" b="21467"/>
          <a:stretch/>
        </p:blipFill>
        <p:spPr bwMode="auto">
          <a:xfrm>
            <a:off x="7080807" y="1218433"/>
            <a:ext cx="3888432" cy="481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960096" y="1218682"/>
            <a:ext cx="4014828" cy="4897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7062515" y="1124744"/>
            <a:ext cx="4002038" cy="4921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315580" y="3135441"/>
            <a:ext cx="7560840" cy="587118"/>
          </a:xfrm>
        </p:spPr>
        <p:txBody>
          <a:bodyPr/>
          <a:lstStyle/>
          <a:p>
            <a:r>
              <a:rPr lang="en-US" dirty="0"/>
              <a:t>OTHER </a:t>
            </a:r>
            <a:r>
              <a:rPr lang="en-GB" dirty="0"/>
              <a:t>MULTIPOINT LOCKS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61125"/>
            <a:ext cx="688975" cy="139700"/>
          </a:xfrm>
          <a:prstGeom prst="rect">
            <a:avLst/>
          </a:prstGeom>
        </p:spPr>
        <p:txBody>
          <a:bodyPr/>
          <a:lstStyle/>
          <a:p>
            <a:fld id="{7E4461B7-18C8-4FC1-9A9D-1AA24E63EF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5965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tl">
      <a:majorFont>
        <a:latin typeface="Roboto 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F83E652-0B36-4B04-BA86-A58F7D158162}" vid="{71749958-1530-42B5-8A9F-3E416FF02C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1205</Words>
  <Application>Microsoft Office PowerPoint</Application>
  <PresentationFormat>Widescreen</PresentationFormat>
  <Paragraphs>268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Roboto </vt:lpstr>
      <vt:lpstr>Roboto</vt:lpstr>
      <vt:lpstr>Arial</vt:lpstr>
      <vt:lpstr>Wingdings</vt:lpstr>
      <vt:lpstr>Calibri</vt:lpstr>
      <vt:lpstr>3_Office Theme</vt:lpstr>
      <vt:lpstr>Belo Matyko | July 2021</vt:lpstr>
      <vt:lpstr>Product Categories </vt:lpstr>
      <vt:lpstr>OEM Solutions</vt:lpstr>
      <vt:lpstr>Gear Locks (easy/smooth steering lock mechanism)</vt:lpstr>
      <vt:lpstr>4-way-locks - 235,240,250,602</vt:lpstr>
      <vt:lpstr>Lock Kit for Multipoint Locks</vt:lpstr>
      <vt:lpstr>MPL 415G – Multipoint lock</vt:lpstr>
      <vt:lpstr>MPL 415G – multipoint lock set </vt:lpstr>
      <vt:lpstr>PowerPoint Presentation</vt:lpstr>
      <vt:lpstr>Multipoint Lock 204A</vt:lpstr>
      <vt:lpstr>Multipoint Lock 352R</vt:lpstr>
      <vt:lpstr>Multipoint Lock 104A</vt:lpstr>
      <vt:lpstr>Auxiliary lock A103</vt:lpstr>
      <vt:lpstr>PowerPoint Presentation</vt:lpstr>
      <vt:lpstr>Mortise Lock 354M</vt:lpstr>
      <vt:lpstr>Mortise lock 277</vt:lpstr>
      <vt:lpstr>Mortise lock case 310-45A</vt:lpstr>
      <vt:lpstr>Lock 204S</vt:lpstr>
      <vt:lpstr>Lock 353P</vt:lpstr>
      <vt:lpstr>Lock 352K</vt:lpstr>
      <vt:lpstr>Lock 257 – Security Lever Lock</vt:lpstr>
      <vt:lpstr>PowerPoint Presentation</vt:lpstr>
      <vt:lpstr>HARDWARE – SH 300</vt:lpstr>
      <vt:lpstr>HS Cylinder escutcheons for heavy duty locks</vt:lpstr>
      <vt:lpstr>PowerPoint Presentation</vt:lpstr>
      <vt:lpstr>HERCULAR Deadbolt</vt:lpstr>
      <vt:lpstr>CRONUS  Deadbolt</vt:lpstr>
      <vt:lpstr>PowerPoint Presentation</vt:lpstr>
      <vt:lpstr>4-way-locks - 235,240,250,602</vt:lpstr>
      <vt:lpstr>Mortise lock 277</vt:lpstr>
      <vt:lpstr>Mortise lock case 310-45A</vt:lpstr>
      <vt:lpstr>Lock 353P</vt:lpstr>
      <vt:lpstr>Lock 352K</vt:lpstr>
      <vt:lpstr>Lock 204S</vt:lpstr>
      <vt:lpstr>204A</vt:lpstr>
      <vt:lpstr>A103</vt:lpstr>
      <vt:lpstr>352R</vt:lpstr>
      <vt:lpstr>354M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User</dc:creator>
  <cp:lastModifiedBy>Matyko, Belo</cp:lastModifiedBy>
  <cp:revision>263</cp:revision>
  <dcterms:created xsi:type="dcterms:W3CDTF">2012-07-24T06:23:11Z</dcterms:created>
  <dcterms:modified xsi:type="dcterms:W3CDTF">2022-06-19T12:29:30Z</dcterms:modified>
</cp:coreProperties>
</file>