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1" r:id="rId2"/>
  </p:sldMasterIdLst>
  <p:notesMasterIdLst>
    <p:notesMasterId r:id="rId11"/>
  </p:notesMasterIdLst>
  <p:sldIdLst>
    <p:sldId id="256" r:id="rId3"/>
    <p:sldId id="259" r:id="rId4"/>
    <p:sldId id="284" r:id="rId5"/>
    <p:sldId id="280" r:id="rId6"/>
    <p:sldId id="264" r:id="rId7"/>
    <p:sldId id="285" r:id="rId8"/>
    <p:sldId id="286" r:id="rId9"/>
    <p:sldId id="278" r:id="rId10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5377E-CA3B-4447-A519-9550F330123B}" type="datetimeFigureOut">
              <a:rPr lang="en-GB" smtClean="0"/>
              <a:pPr/>
              <a:t>05/02/2013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E5E38-6258-4AFF-9B5B-B6524583025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FBC76-F5DC-4C73-89CE-290E2034211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1651" y="5651723"/>
            <a:ext cx="5191890" cy="360040"/>
          </a:xfrm>
        </p:spPr>
        <p:txBody>
          <a:bodyPr>
            <a:noAutofit/>
          </a:bodyPr>
          <a:lstStyle>
            <a:lvl1pPr algn="l">
              <a:defRPr sz="2600">
                <a:solidFill>
                  <a:srgbClr val="00529B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1651" y="6045671"/>
            <a:ext cx="5184576" cy="33759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529B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2628800" y="6021288"/>
            <a:ext cx="2133600" cy="365125"/>
          </a:xfrm>
        </p:spPr>
        <p:txBody>
          <a:bodyPr/>
          <a:lstStyle/>
          <a:p>
            <a:fld id="{30AE496D-C4A3-41F8-A71C-BA5991298813}" type="datetime1">
              <a:rPr lang="en-GB" smtClean="0"/>
              <a:pPr/>
              <a:t>05/02/2013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3348880" y="5085184"/>
            <a:ext cx="28956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2628800" y="5517232"/>
            <a:ext cx="2133600" cy="365125"/>
          </a:xfrm>
        </p:spPr>
        <p:txBody>
          <a:bodyPr/>
          <a:lstStyle/>
          <a:p>
            <a:fld id="{7E4461B7-18C8-4FC1-9A9D-1AA24E63EF6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Product-Stri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356235"/>
            <a:ext cx="9144000" cy="1249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F6DD-19E3-4AF2-AF4E-27A07F853D2F}" type="datetime1">
              <a:rPr lang="en-GB" smtClean="0"/>
              <a:pPr/>
              <a:t>05/02/2013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055" y="2204864"/>
            <a:ext cx="5191890" cy="444574"/>
          </a:xfrm>
        </p:spPr>
        <p:txBody>
          <a:bodyPr>
            <a:noAutofit/>
          </a:bodyPr>
          <a:lstStyle>
            <a:lvl1pPr algn="ctr">
              <a:defRPr sz="2600">
                <a:solidFill>
                  <a:srgbClr val="00529B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2721446"/>
            <a:ext cx="5184576" cy="33759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00529B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2628800" y="6021288"/>
            <a:ext cx="2133600" cy="365125"/>
          </a:xfrm>
        </p:spPr>
        <p:txBody>
          <a:bodyPr/>
          <a:lstStyle/>
          <a:p>
            <a:fld id="{30AE496D-C4A3-41F8-A71C-BA5991298813}" type="datetime1">
              <a:rPr lang="en-GB" smtClean="0"/>
              <a:pPr/>
              <a:t>05/02/2013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3348880" y="5085184"/>
            <a:ext cx="28956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2628800" y="5517232"/>
            <a:ext cx="2133600" cy="365125"/>
          </a:xfrm>
        </p:spPr>
        <p:txBody>
          <a:bodyPr/>
          <a:lstStyle/>
          <a:p>
            <a:fld id="{7E4461B7-18C8-4FC1-9A9D-1AA24E63EF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00"/>
            <a:ext cx="7067128" cy="5620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099"/>
            <a:ext cx="8229600" cy="49450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9D34-FC49-4130-8F74-DE407A75919D}" type="datetime1">
              <a:rPr lang="en-GB" smtClean="0"/>
              <a:pPr/>
              <a:t>05/02/2013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00"/>
            <a:ext cx="7067128" cy="562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099"/>
            <a:ext cx="8229600" cy="4945063"/>
          </a:xfrm>
        </p:spPr>
        <p:txBody>
          <a:bodyPr/>
          <a:lstStyle>
            <a:lvl1pPr marL="269875" indent="-269875">
              <a:buFont typeface="+mj-lt"/>
              <a:buAutoNum type="arabicParenR"/>
              <a:defRPr/>
            </a:lvl1pPr>
            <a:lvl2pPr marL="541338" indent="-271463">
              <a:buFont typeface="+mj-lt"/>
              <a:buAutoNum type="alphaLcPeriod"/>
              <a:defRPr/>
            </a:lvl2pPr>
            <a:lvl3pPr marL="719138" indent="-177800">
              <a:buFont typeface="+mj-lt"/>
              <a:buAutoNum type="romanLcPeriod"/>
              <a:defRPr/>
            </a:lvl3pPr>
            <a:lvl4pPr>
              <a:buFont typeface="+mj-lt"/>
              <a:buAutoNum type="arabicParenR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9D34-FC49-4130-8F74-DE407A75919D}" type="datetime1">
              <a:rPr lang="en-GB" smtClean="0"/>
              <a:pPr/>
              <a:t>05/02/2013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100"/>
            <a:ext cx="8229600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0862"/>
            <a:ext cx="8229600" cy="4314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2E95-DB14-4533-BFC8-7AB62DFE71A5}" type="datetime1">
              <a:rPr lang="en-GB" smtClean="0"/>
              <a:pPr/>
              <a:t>05/02/2013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100"/>
            <a:ext cx="8229600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0862"/>
            <a:ext cx="4040188" cy="4314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0862"/>
            <a:ext cx="4041775" cy="4314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2E95-DB14-4533-BFC8-7AB62DFE71A5}" type="datetime1">
              <a:rPr lang="en-GB" smtClean="0"/>
              <a:pPr/>
              <a:t>05/02/2013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563142" y="1820862"/>
            <a:ext cx="18190" cy="4318681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84988"/>
            <a:ext cx="4040188" cy="4950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184988"/>
            <a:ext cx="4041775" cy="4950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2E95-DB14-4533-BFC8-7AB62DFE71A5}" type="datetime1">
              <a:rPr lang="en-GB" smtClean="0"/>
              <a:pPr/>
              <a:t>05/02/2013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560463" y="1184988"/>
            <a:ext cx="20869" cy="495455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2E95-DB14-4533-BFC8-7AB62DFE71A5}" type="datetime1">
              <a:rPr lang="en-GB" smtClean="0"/>
              <a:pPr/>
              <a:t>05/02/2013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81100"/>
            <a:ext cx="4040188" cy="2467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GB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181100"/>
            <a:ext cx="4041775" cy="2467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GB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3774462"/>
            <a:ext cx="4040188" cy="2467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GB" dirty="0"/>
          </a:p>
        </p:txBody>
      </p:sp>
      <p:sp>
        <p:nvSpPr>
          <p:cNvPr id="20" name="Content Placeholder 5"/>
          <p:cNvSpPr>
            <a:spLocks noGrp="1"/>
          </p:cNvSpPr>
          <p:nvPr>
            <p:ph sz="quarter" idx="14"/>
          </p:nvPr>
        </p:nvSpPr>
        <p:spPr>
          <a:xfrm>
            <a:off x="4645025" y="3774462"/>
            <a:ext cx="4041775" cy="2467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GB" dirty="0"/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4562671" y="1194318"/>
            <a:ext cx="21299" cy="505719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rot="5400000" flipH="1">
            <a:off x="4562670" y="-428360"/>
            <a:ext cx="18661" cy="828000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03DC-6B9C-480F-AE99-49C81A8F6379}" type="datetime1">
              <a:rPr lang="en-GB" smtClean="0"/>
              <a:pPr/>
              <a:t>05/02/2013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F6DD-19E3-4AF2-AF4E-27A07F853D2F}" type="datetime1">
              <a:rPr lang="en-GB" smtClean="0"/>
              <a:pPr/>
              <a:t>05/02/2013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1651" y="5651723"/>
            <a:ext cx="5191890" cy="360040"/>
          </a:xfrm>
        </p:spPr>
        <p:txBody>
          <a:bodyPr>
            <a:noAutofit/>
          </a:bodyPr>
          <a:lstStyle>
            <a:lvl1pPr algn="l">
              <a:defRPr sz="2600">
                <a:solidFill>
                  <a:srgbClr val="00529B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1651" y="6045671"/>
            <a:ext cx="5184576" cy="33759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529B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2628800" y="6021288"/>
            <a:ext cx="2133600" cy="365125"/>
          </a:xfrm>
        </p:spPr>
        <p:txBody>
          <a:bodyPr/>
          <a:lstStyle/>
          <a:p>
            <a:fld id="{30AE496D-C4A3-41F8-A71C-BA5991298813}" type="datetime1">
              <a:rPr lang="en-GB" smtClean="0"/>
              <a:pPr/>
              <a:t>05/02/2013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3348880" y="5085184"/>
            <a:ext cx="28956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2628800" y="5517232"/>
            <a:ext cx="2133600" cy="365125"/>
          </a:xfrm>
        </p:spPr>
        <p:txBody>
          <a:bodyPr/>
          <a:lstStyle/>
          <a:p>
            <a:fld id="{7E4461B7-18C8-4FC1-9A9D-1AA24E63EF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00"/>
            <a:ext cx="7067128" cy="5620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099"/>
            <a:ext cx="8229600" cy="49450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9D34-FC49-4130-8F74-DE407A75919D}" type="datetime1">
              <a:rPr lang="en-GB" smtClean="0"/>
              <a:pPr/>
              <a:t>05/02/2013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00"/>
            <a:ext cx="7067128" cy="562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1099"/>
            <a:ext cx="8229600" cy="4945063"/>
          </a:xfrm>
        </p:spPr>
        <p:txBody>
          <a:bodyPr/>
          <a:lstStyle>
            <a:lvl1pPr marL="269875" indent="-269875">
              <a:buFont typeface="+mj-lt"/>
              <a:buAutoNum type="arabicParenR"/>
              <a:defRPr/>
            </a:lvl1pPr>
            <a:lvl2pPr marL="541338" indent="-271463">
              <a:buFont typeface="+mj-lt"/>
              <a:buAutoNum type="alphaLcPeriod"/>
              <a:defRPr/>
            </a:lvl2pPr>
            <a:lvl3pPr marL="719138" indent="-177800">
              <a:buFont typeface="+mj-lt"/>
              <a:buAutoNum type="romanLcPeriod"/>
              <a:defRPr/>
            </a:lvl3pPr>
            <a:lvl4pPr>
              <a:buFont typeface="+mj-lt"/>
              <a:buAutoNum type="arabicParenR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9D34-FC49-4130-8F74-DE407A75919D}" type="datetime1">
              <a:rPr lang="en-GB" smtClean="0"/>
              <a:pPr/>
              <a:t>05/02/2013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100"/>
            <a:ext cx="8229600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0862"/>
            <a:ext cx="8229600" cy="4314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2E95-DB14-4533-BFC8-7AB62DFE71A5}" type="datetime1">
              <a:rPr lang="en-GB" smtClean="0"/>
              <a:pPr/>
              <a:t>05/02/2013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100"/>
            <a:ext cx="8229600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0862"/>
            <a:ext cx="4040188" cy="4314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0862"/>
            <a:ext cx="4041775" cy="4314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2E95-DB14-4533-BFC8-7AB62DFE71A5}" type="datetime1">
              <a:rPr lang="en-GB" smtClean="0"/>
              <a:pPr/>
              <a:t>05/02/2013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563102" y="1820862"/>
            <a:ext cx="18230" cy="4328011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84988"/>
            <a:ext cx="4040188" cy="4950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184988"/>
            <a:ext cx="4041775" cy="4950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2E95-DB14-4533-BFC8-7AB62DFE71A5}" type="datetime1">
              <a:rPr lang="en-GB" smtClean="0"/>
              <a:pPr/>
              <a:t>05/02/2013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560463" y="1184988"/>
            <a:ext cx="20869" cy="495455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2E95-DB14-4533-BFC8-7AB62DFE71A5}" type="datetime1">
              <a:rPr lang="en-GB" smtClean="0"/>
              <a:pPr/>
              <a:t>05/02/2013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81100"/>
            <a:ext cx="4040188" cy="2467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GB" dirty="0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181100"/>
            <a:ext cx="4041775" cy="2467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GB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3774462"/>
            <a:ext cx="4040188" cy="2467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GB" dirty="0"/>
          </a:p>
        </p:txBody>
      </p:sp>
      <p:sp>
        <p:nvSpPr>
          <p:cNvPr id="20" name="Content Placeholder 5"/>
          <p:cNvSpPr>
            <a:spLocks noGrp="1"/>
          </p:cNvSpPr>
          <p:nvPr>
            <p:ph sz="quarter" idx="14"/>
          </p:nvPr>
        </p:nvSpPr>
        <p:spPr>
          <a:xfrm>
            <a:off x="4645025" y="3774462"/>
            <a:ext cx="4041775" cy="2467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GB" dirty="0"/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4562671" y="1194318"/>
            <a:ext cx="21299" cy="5057192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rot="5400000" flipH="1">
            <a:off x="4562670" y="-428360"/>
            <a:ext cx="18661" cy="828000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03DC-6B9C-480F-AE99-49C81A8F6379}" type="datetime1">
              <a:rPr lang="en-GB" smtClean="0"/>
              <a:pPr/>
              <a:t>05/02/2013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3300"/>
            <a:ext cx="7067128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100"/>
            <a:ext cx="8229600" cy="4945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109128" y="6492875"/>
            <a:ext cx="959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4F4AF-E3B0-4DB3-93A4-B1F7EFDDE17C}" type="datetime1">
              <a:rPr lang="en-GB" smtClean="0"/>
              <a:pPr/>
              <a:t>05/02/2013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467339" y="6152737"/>
            <a:ext cx="2311896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2920" y="6559685"/>
            <a:ext cx="518160" cy="18466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E4461B7-18C8-4FC1-9A9D-1AA24E63EF62}" type="slidenum">
              <a:rPr lang="en-GB" smtClean="0"/>
              <a:pPr/>
              <a:t>‹#›</a:t>
            </a:fld>
            <a:r>
              <a:rPr lang="he-IL" dirty="0" smtClean="0"/>
              <a:t> 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00529B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spcBef>
          <a:spcPts val="1200"/>
        </a:spcBef>
        <a:buSzPct val="80000"/>
        <a:buFontTx/>
        <a:buBlip>
          <a:blip r:embed="rId13"/>
        </a:buBlip>
        <a:defRPr sz="2400" kern="1200">
          <a:solidFill>
            <a:srgbClr val="00529B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spcBef>
          <a:spcPts val="1200"/>
        </a:spcBef>
        <a:buSzPct val="80000"/>
        <a:buFontTx/>
        <a:buBlip>
          <a:blip r:embed="rId14"/>
        </a:buBlip>
        <a:defRPr sz="2000" kern="1200">
          <a:solidFill>
            <a:srgbClr val="00529B"/>
          </a:solidFill>
          <a:latin typeface="+mn-lt"/>
          <a:ea typeface="+mn-ea"/>
          <a:cs typeface="+mn-cs"/>
        </a:defRPr>
      </a:lvl2pPr>
      <a:lvl3pPr marL="801688" indent="-260350" algn="l" defTabSz="914400" rtl="0" eaLnBrk="1" latinLnBrk="0" hangingPunct="1">
        <a:spcBef>
          <a:spcPts val="1200"/>
        </a:spcBef>
        <a:buSzPct val="80000"/>
        <a:buFontTx/>
        <a:buBlip>
          <a:blip r:embed="rId13"/>
        </a:buBlip>
        <a:defRPr sz="1600" kern="1200">
          <a:solidFill>
            <a:srgbClr val="00529B"/>
          </a:solidFill>
          <a:latin typeface="+mn-lt"/>
          <a:ea typeface="+mn-ea"/>
          <a:cs typeface="+mn-cs"/>
        </a:defRPr>
      </a:lvl3pPr>
      <a:lvl4pPr marL="1073150" indent="-271463" algn="l" defTabSz="914400" rtl="0" eaLnBrk="1" latinLnBrk="0" hangingPunct="1">
        <a:spcBef>
          <a:spcPts val="1200"/>
        </a:spcBef>
        <a:buSzPct val="80000"/>
        <a:buFontTx/>
        <a:buBlip>
          <a:blip r:embed="rId14"/>
        </a:buBlip>
        <a:defRPr sz="1200" kern="1200">
          <a:solidFill>
            <a:srgbClr val="00529B"/>
          </a:solidFill>
          <a:latin typeface="+mn-lt"/>
          <a:ea typeface="+mn-ea"/>
          <a:cs typeface="+mn-cs"/>
        </a:defRPr>
      </a:lvl4pPr>
      <a:lvl5pPr marL="1258888" indent="-185738" algn="l" defTabSz="914400" rtl="0" eaLnBrk="1" latinLnBrk="0" hangingPunct="1">
        <a:spcBef>
          <a:spcPts val="1200"/>
        </a:spcBef>
        <a:buSzPct val="80000"/>
        <a:buFontTx/>
        <a:buBlip>
          <a:blip r:embed="rId13"/>
        </a:buBlip>
        <a:defRPr sz="800" kern="1200">
          <a:solidFill>
            <a:srgbClr val="00529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3300"/>
            <a:ext cx="7067128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100"/>
            <a:ext cx="8229600" cy="4945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109128" y="6492875"/>
            <a:ext cx="959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4F4AF-E3B0-4DB3-93A4-B1F7EFDDE17C}" type="datetime1">
              <a:rPr lang="en-GB" smtClean="0"/>
              <a:pPr/>
              <a:t>05/02/2013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467339" y="6152737"/>
            <a:ext cx="2311896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2920" y="6544006"/>
            <a:ext cx="518160" cy="2160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E4461B7-18C8-4FC1-9A9D-1AA24E63EF62}" type="slidenum">
              <a:rPr lang="en-GB" smtClean="0"/>
              <a:pPr/>
              <a:t>‹#›</a:t>
            </a:fld>
            <a:r>
              <a:rPr lang="he-IL" smtClean="0"/>
              <a:t> 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00529B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spcBef>
          <a:spcPts val="1200"/>
        </a:spcBef>
        <a:buSzPct val="80000"/>
        <a:buFontTx/>
        <a:buBlip>
          <a:blip r:embed="rId12"/>
        </a:buBlip>
        <a:defRPr sz="2400" kern="1200">
          <a:solidFill>
            <a:srgbClr val="00529B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spcBef>
          <a:spcPts val="1200"/>
        </a:spcBef>
        <a:buSzPct val="80000"/>
        <a:buFontTx/>
        <a:buBlip>
          <a:blip r:embed="rId13"/>
        </a:buBlip>
        <a:defRPr sz="2000" kern="1200">
          <a:solidFill>
            <a:srgbClr val="00529B"/>
          </a:solidFill>
          <a:latin typeface="+mn-lt"/>
          <a:ea typeface="+mn-ea"/>
          <a:cs typeface="+mn-cs"/>
        </a:defRPr>
      </a:lvl2pPr>
      <a:lvl3pPr marL="801688" indent="-260350" algn="l" defTabSz="914400" rtl="0" eaLnBrk="1" latinLnBrk="0" hangingPunct="1">
        <a:spcBef>
          <a:spcPts val="1200"/>
        </a:spcBef>
        <a:buSzPct val="80000"/>
        <a:buFontTx/>
        <a:buBlip>
          <a:blip r:embed="rId12"/>
        </a:buBlip>
        <a:defRPr sz="1600" kern="1200">
          <a:solidFill>
            <a:srgbClr val="00529B"/>
          </a:solidFill>
          <a:latin typeface="+mn-lt"/>
          <a:ea typeface="+mn-ea"/>
          <a:cs typeface="+mn-cs"/>
        </a:defRPr>
      </a:lvl3pPr>
      <a:lvl4pPr marL="1073150" indent="-271463" algn="l" defTabSz="914400" rtl="0" eaLnBrk="1" latinLnBrk="0" hangingPunct="1">
        <a:spcBef>
          <a:spcPts val="1200"/>
        </a:spcBef>
        <a:buSzPct val="80000"/>
        <a:buFontTx/>
        <a:buBlip>
          <a:blip r:embed="rId13"/>
        </a:buBlip>
        <a:defRPr sz="1200" kern="1200">
          <a:solidFill>
            <a:srgbClr val="00529B"/>
          </a:solidFill>
          <a:latin typeface="+mn-lt"/>
          <a:ea typeface="+mn-ea"/>
          <a:cs typeface="+mn-cs"/>
        </a:defRPr>
      </a:lvl4pPr>
      <a:lvl5pPr marL="1258888" indent="-185738" algn="l" defTabSz="914400" rtl="0" eaLnBrk="1" latinLnBrk="0" hangingPunct="1">
        <a:spcBef>
          <a:spcPts val="1200"/>
        </a:spcBef>
        <a:buSzPct val="80000"/>
        <a:buFontTx/>
        <a:buBlip>
          <a:blip r:embed="rId12"/>
        </a:buBlip>
        <a:defRPr sz="800" kern="1200">
          <a:solidFill>
            <a:srgbClr val="00529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981650" y="5445224"/>
            <a:ext cx="5478781" cy="566539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 err="1" smtClean="0"/>
              <a:t>Mul</a:t>
            </a:r>
            <a:r>
              <a:rPr lang="en-US" dirty="0" smtClean="0"/>
              <a:t>-T-Lock </a:t>
            </a:r>
            <a:r>
              <a:rPr lang="en-US" dirty="0" err="1" smtClean="0"/>
              <a:t>FleX</a:t>
            </a:r>
            <a:r>
              <a:rPr lang="en-US" dirty="0" smtClean="0"/>
              <a:t> Control cylinder</a:t>
            </a:r>
            <a:br>
              <a:rPr lang="en-US" dirty="0" smtClean="0"/>
            </a:br>
            <a:r>
              <a:rPr lang="en-US" sz="1800" dirty="0" smtClean="0">
                <a:ea typeface="+mn-ea"/>
                <a:cs typeface="+mn-cs"/>
              </a:rPr>
              <a:t>Premises Access On Your Terms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87824" y="6093296"/>
            <a:ext cx="5184576" cy="337592"/>
          </a:xfrm>
        </p:spPr>
        <p:txBody>
          <a:bodyPr/>
          <a:lstStyle/>
          <a:p>
            <a:r>
              <a:rPr lang="en-GB" dirty="0" smtClean="0"/>
              <a:t>Feb. 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461B7-18C8-4FC1-9A9D-1AA24E63EF62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8" name="Picture 2" descr="C:\Users\roy_z\AppData\Local\Microsoft\Windows\Temporary Internet Files\Content.Outlook\1ZSO04G1\_MG_8268ד (2).jpg"/>
          <p:cNvPicPr>
            <a:picLocks noChangeAspect="1" noChangeArrowheads="1"/>
          </p:cNvPicPr>
          <p:nvPr/>
        </p:nvPicPr>
        <p:blipFill>
          <a:blip r:embed="rId3" cstate="print"/>
          <a:srcRect t="14168" b="7910"/>
          <a:stretch>
            <a:fillRect/>
          </a:stretch>
        </p:blipFill>
        <p:spPr bwMode="auto">
          <a:xfrm>
            <a:off x="1524000" y="1672868"/>
            <a:ext cx="609600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860032" y="1873469"/>
            <a:ext cx="2004601" cy="979467"/>
          </a:xfrm>
          <a:prstGeom prst="ellipse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8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Flexible</a:t>
            </a:r>
            <a:endParaRPr lang="en-GB" sz="2000" dirty="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FleX Control cylinder</a:t>
            </a:r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048" y="3284984"/>
            <a:ext cx="8316416" cy="1728192"/>
          </a:xfrm>
        </p:spPr>
        <p:txBody>
          <a:bodyPr>
            <a:noAutofit/>
          </a:bodyPr>
          <a:lstStyle/>
          <a:p>
            <a:pPr marL="0" algn="just">
              <a:buNone/>
            </a:pPr>
            <a:r>
              <a:rPr lang="en-US" dirty="0" smtClean="0"/>
              <a:t>Combining convenience with simplicity, the </a:t>
            </a:r>
            <a:r>
              <a:rPr lang="en-US" dirty="0" err="1" smtClean="0"/>
              <a:t>FleX</a:t>
            </a:r>
            <a:r>
              <a:rPr lang="en-US" dirty="0" smtClean="0"/>
              <a:t> Control cylinder gives you the ability to control entrance access with an easy-to-use, mechanical solution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8C99-4D72-47BB-B577-546A508E85B5}" type="slidenum">
              <a:rPr lang="ar-SA" smtClean="0"/>
              <a:pPr/>
              <a:t>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59832" y="1657445"/>
            <a:ext cx="2004601" cy="979467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Convenient</a:t>
            </a:r>
            <a:endParaRPr lang="en-GB" sz="2000" dirty="0" smtClean="0"/>
          </a:p>
        </p:txBody>
      </p:sp>
      <p:sp>
        <p:nvSpPr>
          <p:cNvPr id="7" name="Oval 6"/>
          <p:cNvSpPr/>
          <p:nvPr/>
        </p:nvSpPr>
        <p:spPr>
          <a:xfrm>
            <a:off x="1271255" y="1369413"/>
            <a:ext cx="2004601" cy="97946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Simple</a:t>
            </a:r>
            <a:endParaRPr lang="en-GB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FleX</a:t>
            </a:r>
            <a:r>
              <a:rPr lang="en-US" dirty="0" smtClean="0"/>
              <a:t> Control concept</a:t>
            </a:r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224" y="1052736"/>
            <a:ext cx="7427168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With every </a:t>
            </a:r>
            <a:r>
              <a:rPr lang="en-US" dirty="0" err="1" smtClean="0"/>
              <a:t>FleX</a:t>
            </a:r>
            <a:r>
              <a:rPr lang="en-US" dirty="0" smtClean="0"/>
              <a:t> Control cylinder, you will receive a set of                 four color-coded keys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8C99-4D72-47BB-B577-546A508E85B5}" type="slidenum">
              <a:rPr lang="ar-SA" smtClean="0"/>
              <a:pPr/>
              <a:t>3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27584" y="3861048"/>
            <a:ext cx="7272808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55576" y="1903448"/>
            <a:ext cx="35828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spcBef>
                <a:spcPts val="1200"/>
              </a:spcBef>
              <a:buSzPct val="80000"/>
              <a:buBlip>
                <a:blip r:embed="rId2"/>
              </a:buBlip>
            </a:pPr>
            <a:r>
              <a:rPr lang="en-US" b="1" dirty="0" smtClean="0">
                <a:solidFill>
                  <a:srgbClr val="00529B"/>
                </a:solidFill>
              </a:rPr>
              <a:t>White key </a:t>
            </a:r>
            <a:r>
              <a:rPr lang="en-US" dirty="0" smtClean="0">
                <a:solidFill>
                  <a:srgbClr val="00529B"/>
                </a:solidFill>
              </a:rPr>
              <a:t>– neutral key, for you and anyone you want to have full-time access, such as you and your family members or key employees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16016" y="1903448"/>
            <a:ext cx="3582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spcBef>
                <a:spcPts val="1200"/>
              </a:spcBef>
              <a:buSzPct val="80000"/>
              <a:buBlip>
                <a:blip r:embed="rId2"/>
              </a:buBlip>
            </a:pPr>
            <a:r>
              <a:rPr lang="en-US" b="1" dirty="0" smtClean="0">
                <a:solidFill>
                  <a:srgbClr val="00529B"/>
                </a:solidFill>
              </a:rPr>
              <a:t>Blue key </a:t>
            </a:r>
            <a:r>
              <a:rPr lang="en-US" dirty="0" smtClean="0">
                <a:solidFill>
                  <a:srgbClr val="00529B"/>
                </a:solidFill>
              </a:rPr>
              <a:t>- for those you want to have limited access and at the times you decide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7584" y="4077072"/>
            <a:ext cx="35828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spcBef>
                <a:spcPts val="1200"/>
              </a:spcBef>
              <a:buSzPct val="80000"/>
              <a:buBlip>
                <a:blip r:embed="rId2"/>
              </a:buBlip>
            </a:pPr>
            <a:r>
              <a:rPr lang="en-US" b="1" dirty="0" smtClean="0">
                <a:solidFill>
                  <a:srgbClr val="00529B"/>
                </a:solidFill>
              </a:rPr>
              <a:t>Red and Green keys </a:t>
            </a:r>
            <a:r>
              <a:rPr lang="en-US" dirty="0" smtClean="0">
                <a:solidFill>
                  <a:srgbClr val="00529B"/>
                </a:solidFill>
              </a:rPr>
              <a:t>- allow you to control the blue key holder’s access by rotating the cylinder 90° clock wise or counter clock wise with either the red or green key</a:t>
            </a:r>
          </a:p>
        </p:txBody>
      </p:sp>
      <p:pic>
        <p:nvPicPr>
          <p:cNvPr id="15" name="Picture 2" descr="C:\Users\roy_z\Desktop\_MG_8268ד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149080"/>
            <a:ext cx="2286000" cy="15316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FleX</a:t>
            </a:r>
            <a:r>
              <a:rPr lang="en-US" dirty="0" smtClean="0"/>
              <a:t> Control cylinder benefits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8C99-4D72-47BB-B577-546A508E85B5}" type="slidenum">
              <a:rPr lang="ar-SA" smtClean="0"/>
              <a:pPr/>
              <a:t>4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20480"/>
          </a:xfrm>
        </p:spPr>
        <p:txBody>
          <a:bodyPr/>
          <a:lstStyle/>
          <a:p>
            <a:r>
              <a:rPr lang="en-US" b="1" dirty="0" smtClean="0"/>
              <a:t>Your Choice </a:t>
            </a:r>
            <a:r>
              <a:rPr lang="en-US" dirty="0" smtClean="0"/>
              <a:t>– Decide when and for how long you want to provide blue key holders premises access</a:t>
            </a:r>
          </a:p>
          <a:p>
            <a:r>
              <a:rPr lang="en-US" b="1" dirty="0" smtClean="0"/>
              <a:t>Extra Efficient </a:t>
            </a:r>
            <a:r>
              <a:rPr lang="en-US" dirty="0" smtClean="0"/>
              <a:t>– No need to replace the cylinder or collect all keys to prevent access</a:t>
            </a:r>
          </a:p>
          <a:p>
            <a:r>
              <a:rPr lang="en-US" b="1" dirty="0" smtClean="0"/>
              <a:t>Cost Effective </a:t>
            </a:r>
            <a:r>
              <a:rPr lang="en-US" dirty="0" smtClean="0"/>
              <a:t>– </a:t>
            </a:r>
            <a:r>
              <a:rPr lang="en-US" dirty="0" smtClean="0"/>
              <a:t>No</a:t>
            </a:r>
            <a:r>
              <a:rPr lang="en-US" dirty="0" smtClean="0"/>
              <a:t> need for additional locks that are often installed to provide access control</a:t>
            </a:r>
          </a:p>
          <a:p>
            <a:r>
              <a:rPr lang="en-US" b="1" dirty="0" smtClean="0"/>
              <a:t>Highly Reliable </a:t>
            </a:r>
            <a:r>
              <a:rPr lang="en-US" dirty="0" smtClean="0"/>
              <a:t>– Field-proven, </a:t>
            </a:r>
            <a:r>
              <a:rPr lang="en-US" dirty="0" err="1" smtClean="0"/>
              <a:t>Mul</a:t>
            </a:r>
            <a:r>
              <a:rPr lang="en-US" dirty="0" smtClean="0"/>
              <a:t>-T-Lock’s High Security solutions have been protecting people, places and property for close to four decades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FleX</a:t>
            </a:r>
            <a:r>
              <a:rPr lang="en-US" dirty="0" smtClean="0"/>
              <a:t> Control cylinder features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1520" y="1196752"/>
            <a:ext cx="4185791" cy="49507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Flexible format </a:t>
            </a:r>
            <a:r>
              <a:rPr lang="en-US" dirty="0" smtClean="0"/>
              <a:t>– Suitable for cylinders of any length</a:t>
            </a:r>
          </a:p>
          <a:p>
            <a:r>
              <a:rPr lang="en-US" dirty="0" smtClean="0"/>
              <a:t>Available in </a:t>
            </a:r>
            <a:r>
              <a:rPr lang="en-US" b="1" dirty="0" smtClean="0"/>
              <a:t>Interactive+ </a:t>
            </a:r>
            <a:r>
              <a:rPr lang="en-US" dirty="0" err="1" smtClean="0"/>
              <a:t>Mul</a:t>
            </a:r>
            <a:r>
              <a:rPr lang="en-US" dirty="0" smtClean="0"/>
              <a:t>-T-Lock’s telescopic pin platform</a:t>
            </a:r>
            <a:endParaRPr lang="en-US" b="1" dirty="0" smtClean="0"/>
          </a:p>
          <a:p>
            <a:r>
              <a:rPr lang="en-US" b="1" dirty="0" smtClean="0"/>
              <a:t>Controlled duplication </a:t>
            </a:r>
            <a:r>
              <a:rPr lang="en-US" dirty="0" smtClean="0"/>
              <a:t>– One duplication card for all keys is supplied, with key duplication available with the card and through authorized </a:t>
            </a:r>
            <a:r>
              <a:rPr lang="en-US" dirty="0" err="1" smtClean="0"/>
              <a:t>Mul</a:t>
            </a:r>
            <a:r>
              <a:rPr lang="en-US" dirty="0" smtClean="0"/>
              <a:t>-T-Lock locksmiths</a:t>
            </a:r>
          </a:p>
          <a:p>
            <a:r>
              <a:rPr lang="en-US" b="1" dirty="0" smtClean="0"/>
              <a:t>Easy installation </a:t>
            </a:r>
            <a:r>
              <a:rPr lang="en-US" dirty="0" smtClean="0"/>
              <a:t>– As simple as installing any regular cylinder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8C99-4D72-47BB-B577-546A508E85B5}" type="slidenum">
              <a:rPr lang="ar-SA" smtClean="0"/>
              <a:pPr/>
              <a:t>5</a:t>
            </a:fld>
            <a:endParaRPr lang="en-US"/>
          </a:p>
        </p:txBody>
      </p:sp>
      <p:pic>
        <p:nvPicPr>
          <p:cNvPr id="9" name="Content Placeholder 6" descr="Pic-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844824"/>
            <a:ext cx="3641982" cy="334725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control with the </a:t>
            </a:r>
            <a:r>
              <a:rPr lang="en-US" dirty="0" err="1" smtClean="0"/>
              <a:t>FleX</a:t>
            </a:r>
            <a:r>
              <a:rPr lang="en-US" dirty="0" smtClean="0"/>
              <a:t> Control cylinder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8C99-4D72-47BB-B577-546A508E85B5}" type="slidenum">
              <a:rPr lang="ar-SA" smtClean="0"/>
              <a:pPr/>
              <a:t>6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30963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Ideal for use with domestic staff, temporary workers and even full-time employees</a:t>
            </a:r>
          </a:p>
          <a:p>
            <a:pPr lvl="1"/>
            <a:r>
              <a:rPr lang="en-US" dirty="0" smtClean="0"/>
              <a:t>Make your shop inaccessible to employees over the weekend</a:t>
            </a:r>
          </a:p>
          <a:p>
            <a:pPr lvl="1"/>
            <a:r>
              <a:rPr lang="en-US" dirty="0" smtClean="0"/>
              <a:t>Making a storeroom inaccessible to company employees when sensitive equipment is in storage</a:t>
            </a:r>
          </a:p>
          <a:p>
            <a:r>
              <a:rPr lang="en-US" dirty="0" smtClean="0"/>
              <a:t>Making your home inaccessible to service persons (Housemaid, postman, etc.) over the weekend</a:t>
            </a:r>
          </a:p>
          <a:p>
            <a:pPr lvl="0"/>
            <a:r>
              <a:rPr lang="en-US" dirty="0" smtClean="0"/>
              <a:t>Ideal solution for rental housing apartments</a:t>
            </a:r>
          </a:p>
          <a:p>
            <a:endParaRPr lang="en-US" dirty="0" smtClean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l="21658" t="27574" r="37434" b="8086"/>
          <a:stretch>
            <a:fillRect/>
          </a:stretch>
        </p:blipFill>
        <p:spPr bwMode="auto">
          <a:xfrm>
            <a:off x="3275856" y="4437112"/>
            <a:ext cx="1224136" cy="177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http://t3.gstatic.com/images?q=tbn:ANd9GcQI5TnUKCixW2nvEZsFCO5rgzKKjihGjDr1FBGFoUYMgTGv6yXO"/>
          <p:cNvPicPr>
            <a:picLocks noChangeAspect="1" noChangeArrowheads="1"/>
          </p:cNvPicPr>
          <p:nvPr/>
        </p:nvPicPr>
        <p:blipFill>
          <a:blip r:embed="rId3" cstate="print"/>
          <a:srcRect l="17419" r="12904"/>
          <a:stretch>
            <a:fillRect/>
          </a:stretch>
        </p:blipFill>
        <p:spPr bwMode="auto">
          <a:xfrm>
            <a:off x="1979712" y="4437112"/>
            <a:ext cx="1152128" cy="1767840"/>
          </a:xfrm>
          <a:prstGeom prst="rect">
            <a:avLst/>
          </a:prstGeom>
          <a:noFill/>
        </p:spPr>
      </p:pic>
      <p:pic>
        <p:nvPicPr>
          <p:cNvPr id="20" name="Picture 14" descr="http://t1.gstatic.com/images?q=tbn:ANd9GcQNorsFoJFzWkwPC2X9wWQRncm6f3a2R9jL1-7L8q4S3VYdFLhD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469416"/>
            <a:ext cx="1219200" cy="1767840"/>
          </a:xfrm>
          <a:prstGeom prst="rect">
            <a:avLst/>
          </a:prstGeom>
          <a:noFill/>
        </p:spPr>
      </p:pic>
      <p:pic>
        <p:nvPicPr>
          <p:cNvPr id="21" name="Picture 18" descr="http://t0.gstatic.com/images?q=tbn:ANd9GcQJPQBl-iJZCgY-36UDsFZ5SasSt1m47Pkeq-l6EAO_zBQUKlIFiQ"/>
          <p:cNvPicPr>
            <a:picLocks noChangeAspect="1" noChangeArrowheads="1"/>
          </p:cNvPicPr>
          <p:nvPr/>
        </p:nvPicPr>
        <p:blipFill>
          <a:blip r:embed="rId5" cstate="print"/>
          <a:srcRect r="21815"/>
          <a:stretch>
            <a:fillRect/>
          </a:stretch>
        </p:blipFill>
        <p:spPr bwMode="auto">
          <a:xfrm>
            <a:off x="6145290" y="4458884"/>
            <a:ext cx="1368152" cy="1743646"/>
          </a:xfrm>
          <a:prstGeom prst="rect">
            <a:avLst/>
          </a:prstGeom>
          <a:noFill/>
        </p:spPr>
      </p:pic>
      <p:pic>
        <p:nvPicPr>
          <p:cNvPr id="22" name="Picture 22" descr="http://t3.gstatic.com/images?q=tbn:ANd9GcSh2U-0jO55nAIxWUwodLGP7BWc8ujkx-1Og4XQf14P2oh8UPa_"/>
          <p:cNvPicPr>
            <a:picLocks noChangeAspect="1" noChangeArrowheads="1"/>
          </p:cNvPicPr>
          <p:nvPr/>
        </p:nvPicPr>
        <p:blipFill>
          <a:blip r:embed="rId6" cstate="print"/>
          <a:srcRect r="35106"/>
          <a:stretch>
            <a:fillRect/>
          </a:stretch>
        </p:blipFill>
        <p:spPr bwMode="auto">
          <a:xfrm>
            <a:off x="4572000" y="4437113"/>
            <a:ext cx="1440160" cy="1778428"/>
          </a:xfrm>
          <a:prstGeom prst="rect">
            <a:avLst/>
          </a:prstGeom>
          <a:noFill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7" cstate="print"/>
          <a:srcRect l="47955" t="-1633" b="10001"/>
          <a:stretch>
            <a:fillRect/>
          </a:stretch>
        </p:blipFill>
        <p:spPr bwMode="auto">
          <a:xfrm>
            <a:off x="467544" y="4404454"/>
            <a:ext cx="1328564" cy="183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your own </a:t>
            </a:r>
            <a:r>
              <a:rPr lang="en-US" dirty="0" err="1" smtClean="0"/>
              <a:t>FleX</a:t>
            </a:r>
            <a:r>
              <a:rPr lang="en-US" dirty="0" smtClean="0"/>
              <a:t> Control cylinder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8C99-4D72-47BB-B577-546A508E85B5}" type="slidenum">
              <a:rPr lang="ar-SA" smtClean="0"/>
              <a:pPr/>
              <a:t>7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10445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application fits products which can operate, after installation, at least 90° CW (clock wise) and CCW (counter clock wise)</a:t>
            </a:r>
          </a:p>
          <a:p>
            <a:pPr marL="269875" lvl="2" indent="-269875"/>
            <a:r>
              <a:rPr lang="en-US" sz="2400" dirty="0" smtClean="0"/>
              <a:t>Not recommended for use in master key systems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Includes 6 keys as a standard  with 2 configurations:</a:t>
            </a:r>
          </a:p>
          <a:p>
            <a:pPr lvl="1"/>
            <a:r>
              <a:rPr lang="en-US" dirty="0" smtClean="0"/>
              <a:t>3 white, 1 blue, 1 red, 1 green</a:t>
            </a:r>
          </a:p>
          <a:p>
            <a:pPr lvl="1"/>
            <a:r>
              <a:rPr lang="en-US" dirty="0" smtClean="0"/>
              <a:t>2 white, 2 blue, 1 red, 1 green</a:t>
            </a:r>
          </a:p>
          <a:p>
            <a:r>
              <a:rPr lang="en-US" dirty="0" smtClean="0"/>
              <a:t>Supplied with a single magnetic strip card, printed with all key codes </a:t>
            </a:r>
          </a:p>
          <a:p>
            <a:pPr lvl="1"/>
            <a:r>
              <a:rPr lang="en-US" dirty="0" smtClean="0"/>
              <a:t>Magnetic strip carries only the white key code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Thank You</a:t>
            </a:r>
            <a:endParaRPr lang="en-GB" dirty="0"/>
          </a:p>
        </p:txBody>
      </p:sp>
      <p:pic>
        <p:nvPicPr>
          <p:cNvPr id="4" name="Picture 3" descr="MulTLock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021" y="4633661"/>
            <a:ext cx="2510640" cy="9898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Mul-T-Lock">
      <a:dk1>
        <a:srgbClr val="000000"/>
      </a:dk1>
      <a:lt1>
        <a:sysClr val="window" lastClr="FFFFFF"/>
      </a:lt1>
      <a:dk2>
        <a:srgbClr val="00529B"/>
      </a:dk2>
      <a:lt2>
        <a:srgbClr val="B3BBBF"/>
      </a:lt2>
      <a:accent1>
        <a:srgbClr val="00529B"/>
      </a:accent1>
      <a:accent2>
        <a:srgbClr val="1CB5B9"/>
      </a:accent2>
      <a:accent3>
        <a:srgbClr val="3094D8"/>
      </a:accent3>
      <a:accent4>
        <a:srgbClr val="A1C71B"/>
      </a:accent4>
      <a:accent5>
        <a:srgbClr val="E0CA21"/>
      </a:accent5>
      <a:accent6>
        <a:srgbClr val="F5A315"/>
      </a:accent6>
      <a:hlink>
        <a:srgbClr val="002F58"/>
      </a:hlink>
      <a:folHlink>
        <a:srgbClr val="6A5E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Mul-T-Lock">
      <a:dk1>
        <a:srgbClr val="000000"/>
      </a:dk1>
      <a:lt1>
        <a:sysClr val="window" lastClr="FFFFFF"/>
      </a:lt1>
      <a:dk2>
        <a:srgbClr val="00529B"/>
      </a:dk2>
      <a:lt2>
        <a:srgbClr val="B3BBBF"/>
      </a:lt2>
      <a:accent1>
        <a:srgbClr val="00529B"/>
      </a:accent1>
      <a:accent2>
        <a:srgbClr val="1CB5B9"/>
      </a:accent2>
      <a:accent3>
        <a:srgbClr val="3094D8"/>
      </a:accent3>
      <a:accent4>
        <a:srgbClr val="A1C71B"/>
      </a:accent4>
      <a:accent5>
        <a:srgbClr val="E0CA21"/>
      </a:accent5>
      <a:accent6>
        <a:srgbClr val="F5A315"/>
      </a:accent6>
      <a:hlink>
        <a:srgbClr val="002F58"/>
      </a:hlink>
      <a:folHlink>
        <a:srgbClr val="6A5E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428</Words>
  <Application>Microsoft Office PowerPoint</Application>
  <PresentationFormat>On-screen Show (4:3)</PresentationFormat>
  <Paragraphs>45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1_Office Theme</vt:lpstr>
      <vt:lpstr>2_Office Theme</vt:lpstr>
      <vt:lpstr>Mul-T-Lock FleX Control cylinder Premises Access On Your Terms</vt:lpstr>
      <vt:lpstr>FleX Control cylinder</vt:lpstr>
      <vt:lpstr>FleX Control concept</vt:lpstr>
      <vt:lpstr>FleX Control cylinder benefits</vt:lpstr>
      <vt:lpstr>FleX Control cylinder features</vt:lpstr>
      <vt:lpstr>Get control with the FleX Control cylinder</vt:lpstr>
      <vt:lpstr>Get your own FleX Control cylinder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Name</dc:title>
  <dc:creator>User</dc:creator>
  <cp:lastModifiedBy>Roy Zadikov</cp:lastModifiedBy>
  <cp:revision>24</cp:revision>
  <dcterms:created xsi:type="dcterms:W3CDTF">2012-07-24T06:23:11Z</dcterms:created>
  <dcterms:modified xsi:type="dcterms:W3CDTF">2013-02-05T16:07:10Z</dcterms:modified>
</cp:coreProperties>
</file>